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2" r:id="rId3"/>
    <p:sldId id="289" r:id="rId4"/>
    <p:sldId id="290" r:id="rId5"/>
    <p:sldId id="288" r:id="rId6"/>
    <p:sldId id="282" r:id="rId7"/>
    <p:sldId id="293" r:id="rId8"/>
    <p:sldId id="291" r:id="rId9"/>
    <p:sldId id="257" r:id="rId10"/>
    <p:sldId id="274" r:id="rId11"/>
    <p:sldId id="275" r:id="rId12"/>
    <p:sldId id="271" r:id="rId13"/>
    <p:sldId id="296" r:id="rId14"/>
    <p:sldId id="297" r:id="rId15"/>
    <p:sldId id="298" r:id="rId16"/>
    <p:sldId id="299" r:id="rId17"/>
    <p:sldId id="294" r:id="rId18"/>
    <p:sldId id="284" r:id="rId19"/>
    <p:sldId id="286" r:id="rId20"/>
    <p:sldId id="287" r:id="rId21"/>
    <p:sldId id="267" r:id="rId22"/>
    <p:sldId id="295" r:id="rId23"/>
    <p:sldId id="303" r:id="rId24"/>
    <p:sldId id="280" r:id="rId25"/>
    <p:sldId id="302" r:id="rId26"/>
    <p:sldId id="304" r:id="rId27"/>
    <p:sldId id="281" r:id="rId28"/>
    <p:sldId id="301" r:id="rId29"/>
    <p:sldId id="300" r:id="rId3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5" autoAdjust="0"/>
    <p:restoredTop sz="94660"/>
  </p:normalViewPr>
  <p:slideViewPr>
    <p:cSldViewPr snapToGrid="0">
      <p:cViewPr varScale="1">
        <p:scale>
          <a:sx n="114" d="100"/>
          <a:sy n="114"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188D3-EA07-4B0F-A04D-D384CDEC65FB}" type="datetimeFigureOut">
              <a:rPr lang="en-GB" smtClean="0"/>
              <a:t>16/06/2020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E5013-1CFB-492C-BCD1-F4E34CB881C9}" type="slidenum">
              <a:rPr lang="en-GB" smtClean="0"/>
              <a:t>‹#›</a:t>
            </a:fld>
            <a:endParaRPr lang="en-GB"/>
          </a:p>
        </p:txBody>
      </p:sp>
    </p:spTree>
    <p:extLst>
      <p:ext uri="{BB962C8B-B14F-4D97-AF65-F5344CB8AC3E}">
        <p14:creationId xmlns:p14="http://schemas.microsoft.com/office/powerpoint/2010/main" val="314030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Font typeface="Calibri"/>
              <a:buChar char="-"/>
            </a:pPr>
            <a:r>
              <a:rPr lang="en-US"/>
              <a:t>Intro yourself (name, title and what you do at Stardog)</a:t>
            </a:r>
            <a:endParaRPr/>
          </a:p>
          <a:p>
            <a:pPr marL="457200" marR="0" lvl="0" indent="-228600" algn="l" rtl="0">
              <a:lnSpc>
                <a:spcPct val="100000"/>
              </a:lnSpc>
              <a:spcBef>
                <a:spcPts val="0"/>
              </a:spcBef>
              <a:spcAft>
                <a:spcPts val="0"/>
              </a:spcAft>
              <a:buSzPts val="1400"/>
              <a:buFont typeface="Calibri"/>
              <a:buChar char="-"/>
            </a:pPr>
            <a:r>
              <a:rPr lang="en-US"/>
              <a:t>Intro Stardog: Stardog is the Enterprise Knowledge Graph platform that unifies your data. Knowledge graph = graph + Inference + Virtualization</a:t>
            </a:r>
            <a:endParaRPr/>
          </a:p>
        </p:txBody>
      </p:sp>
      <p:sp>
        <p:nvSpPr>
          <p:cNvPr id="366" name="Google Shape;36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214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5A046109-E31C-4453-8418-2F9F071852F7}" type="datetimeFigureOut">
              <a:rPr lang="nl-BE" smtClean="0"/>
              <a:t>16/06/2020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A574360-3932-4DDA-8C05-8487FBAE1E8D}" type="slidenum">
              <a:rPr lang="nl-BE" smtClean="0"/>
              <a:t>‹#›</a:t>
            </a:fld>
            <a:endParaRPr lang="nl-BE"/>
          </a:p>
        </p:txBody>
      </p:sp>
    </p:spTree>
    <p:extLst>
      <p:ext uri="{BB962C8B-B14F-4D97-AF65-F5344CB8AC3E}">
        <p14:creationId xmlns:p14="http://schemas.microsoft.com/office/powerpoint/2010/main" val="318405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5A046109-E31C-4453-8418-2F9F071852F7}" type="datetimeFigureOut">
              <a:rPr lang="nl-BE" smtClean="0"/>
              <a:t>16/06/2020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A574360-3932-4DDA-8C05-8487FBAE1E8D}" type="slidenum">
              <a:rPr lang="nl-BE" smtClean="0"/>
              <a:t>‹#›</a:t>
            </a:fld>
            <a:endParaRPr lang="nl-BE"/>
          </a:p>
        </p:txBody>
      </p:sp>
    </p:spTree>
    <p:extLst>
      <p:ext uri="{BB962C8B-B14F-4D97-AF65-F5344CB8AC3E}">
        <p14:creationId xmlns:p14="http://schemas.microsoft.com/office/powerpoint/2010/main" val="198219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5A046109-E31C-4453-8418-2F9F071852F7}" type="datetimeFigureOut">
              <a:rPr lang="nl-BE" smtClean="0"/>
              <a:t>16/06/2020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A574360-3932-4DDA-8C05-8487FBAE1E8D}" type="slidenum">
              <a:rPr lang="nl-BE" smtClean="0"/>
              <a:t>‹#›</a:t>
            </a:fld>
            <a:endParaRPr lang="nl-BE"/>
          </a:p>
        </p:txBody>
      </p:sp>
    </p:spTree>
    <p:extLst>
      <p:ext uri="{BB962C8B-B14F-4D97-AF65-F5344CB8AC3E}">
        <p14:creationId xmlns:p14="http://schemas.microsoft.com/office/powerpoint/2010/main" val="2709052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609600" y="0"/>
            <a:ext cx="10975975" cy="11858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402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5A046109-E31C-4453-8418-2F9F071852F7}" type="datetimeFigureOut">
              <a:rPr lang="nl-BE" smtClean="0"/>
              <a:t>16/06/2020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A574360-3932-4DDA-8C05-8487FBAE1E8D}" type="slidenum">
              <a:rPr lang="nl-BE" smtClean="0"/>
              <a:t>‹#›</a:t>
            </a:fld>
            <a:endParaRPr lang="nl-BE"/>
          </a:p>
        </p:txBody>
      </p:sp>
    </p:spTree>
    <p:extLst>
      <p:ext uri="{BB962C8B-B14F-4D97-AF65-F5344CB8AC3E}">
        <p14:creationId xmlns:p14="http://schemas.microsoft.com/office/powerpoint/2010/main" val="198729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046109-E31C-4453-8418-2F9F071852F7}" type="datetimeFigureOut">
              <a:rPr lang="nl-BE" smtClean="0"/>
              <a:t>16/06/2020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A574360-3932-4DDA-8C05-8487FBAE1E8D}" type="slidenum">
              <a:rPr lang="nl-BE" smtClean="0"/>
              <a:t>‹#›</a:t>
            </a:fld>
            <a:endParaRPr lang="nl-BE"/>
          </a:p>
        </p:txBody>
      </p:sp>
    </p:spTree>
    <p:extLst>
      <p:ext uri="{BB962C8B-B14F-4D97-AF65-F5344CB8AC3E}">
        <p14:creationId xmlns:p14="http://schemas.microsoft.com/office/powerpoint/2010/main" val="170891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5A046109-E31C-4453-8418-2F9F071852F7}" type="datetimeFigureOut">
              <a:rPr lang="nl-BE" smtClean="0"/>
              <a:t>16/06/2020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A574360-3932-4DDA-8C05-8487FBAE1E8D}" type="slidenum">
              <a:rPr lang="nl-BE" smtClean="0"/>
              <a:t>‹#›</a:t>
            </a:fld>
            <a:endParaRPr lang="nl-BE"/>
          </a:p>
        </p:txBody>
      </p:sp>
    </p:spTree>
    <p:extLst>
      <p:ext uri="{BB962C8B-B14F-4D97-AF65-F5344CB8AC3E}">
        <p14:creationId xmlns:p14="http://schemas.microsoft.com/office/powerpoint/2010/main" val="247129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5A046109-E31C-4453-8418-2F9F071852F7}" type="datetimeFigureOut">
              <a:rPr lang="nl-BE" smtClean="0"/>
              <a:t>16/06/2020</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A574360-3932-4DDA-8C05-8487FBAE1E8D}" type="slidenum">
              <a:rPr lang="nl-BE" smtClean="0"/>
              <a:t>‹#›</a:t>
            </a:fld>
            <a:endParaRPr lang="nl-BE"/>
          </a:p>
        </p:txBody>
      </p:sp>
    </p:spTree>
    <p:extLst>
      <p:ext uri="{BB962C8B-B14F-4D97-AF65-F5344CB8AC3E}">
        <p14:creationId xmlns:p14="http://schemas.microsoft.com/office/powerpoint/2010/main" val="18269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5A046109-E31C-4453-8418-2F9F071852F7}" type="datetimeFigureOut">
              <a:rPr lang="nl-BE" smtClean="0"/>
              <a:t>16/06/2020</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A574360-3932-4DDA-8C05-8487FBAE1E8D}" type="slidenum">
              <a:rPr lang="nl-BE" smtClean="0"/>
              <a:t>‹#›</a:t>
            </a:fld>
            <a:endParaRPr lang="nl-BE"/>
          </a:p>
        </p:txBody>
      </p:sp>
    </p:spTree>
    <p:extLst>
      <p:ext uri="{BB962C8B-B14F-4D97-AF65-F5344CB8AC3E}">
        <p14:creationId xmlns:p14="http://schemas.microsoft.com/office/powerpoint/2010/main" val="182265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46109-E31C-4453-8418-2F9F071852F7}" type="datetimeFigureOut">
              <a:rPr lang="nl-BE" smtClean="0"/>
              <a:t>16/06/2020</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A574360-3932-4DDA-8C05-8487FBAE1E8D}" type="slidenum">
              <a:rPr lang="nl-BE" smtClean="0"/>
              <a:t>‹#›</a:t>
            </a:fld>
            <a:endParaRPr lang="nl-BE"/>
          </a:p>
        </p:txBody>
      </p:sp>
    </p:spTree>
    <p:extLst>
      <p:ext uri="{BB962C8B-B14F-4D97-AF65-F5344CB8AC3E}">
        <p14:creationId xmlns:p14="http://schemas.microsoft.com/office/powerpoint/2010/main" val="355685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046109-E31C-4453-8418-2F9F071852F7}" type="datetimeFigureOut">
              <a:rPr lang="nl-BE" smtClean="0"/>
              <a:t>16/06/2020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A574360-3932-4DDA-8C05-8487FBAE1E8D}" type="slidenum">
              <a:rPr lang="nl-BE" smtClean="0"/>
              <a:t>‹#›</a:t>
            </a:fld>
            <a:endParaRPr lang="nl-BE"/>
          </a:p>
        </p:txBody>
      </p:sp>
    </p:spTree>
    <p:extLst>
      <p:ext uri="{BB962C8B-B14F-4D97-AF65-F5344CB8AC3E}">
        <p14:creationId xmlns:p14="http://schemas.microsoft.com/office/powerpoint/2010/main" val="2683354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046109-E31C-4453-8418-2F9F071852F7}" type="datetimeFigureOut">
              <a:rPr lang="nl-BE" smtClean="0"/>
              <a:t>16/06/2020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A574360-3932-4DDA-8C05-8487FBAE1E8D}" type="slidenum">
              <a:rPr lang="nl-BE" smtClean="0"/>
              <a:t>‹#›</a:t>
            </a:fld>
            <a:endParaRPr lang="nl-BE"/>
          </a:p>
        </p:txBody>
      </p:sp>
    </p:spTree>
    <p:extLst>
      <p:ext uri="{BB962C8B-B14F-4D97-AF65-F5344CB8AC3E}">
        <p14:creationId xmlns:p14="http://schemas.microsoft.com/office/powerpoint/2010/main" val="210483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46109-E31C-4453-8418-2F9F071852F7}" type="datetimeFigureOut">
              <a:rPr lang="nl-BE" smtClean="0"/>
              <a:t>16/06/2020</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74360-3932-4DDA-8C05-8487FBAE1E8D}" type="slidenum">
              <a:rPr lang="nl-BE" smtClean="0"/>
              <a:t>‹#›</a:t>
            </a:fld>
            <a:endParaRPr lang="nl-BE"/>
          </a:p>
        </p:txBody>
      </p:sp>
    </p:spTree>
    <p:extLst>
      <p:ext uri="{BB962C8B-B14F-4D97-AF65-F5344CB8AC3E}">
        <p14:creationId xmlns:p14="http://schemas.microsoft.com/office/powerpoint/2010/main" val="1523320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nkedbuildingdata.net/ldac2020/"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tiff"/><Relationship Id="rId7" Type="http://schemas.openxmlformats.org/officeDocument/2006/relationships/image" Target="../media/image28.jpeg"/><Relationship Id="rId2" Type="http://schemas.openxmlformats.org/officeDocument/2006/relationships/image" Target="../media/image23.tiff"/><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2.png"/><Relationship Id="rId5" Type="http://schemas.openxmlformats.org/officeDocument/2006/relationships/image" Target="../media/image26.tiff"/><Relationship Id="rId10" Type="http://schemas.openxmlformats.org/officeDocument/2006/relationships/image" Target="../media/image31.tiff"/><Relationship Id="rId4" Type="http://schemas.openxmlformats.org/officeDocument/2006/relationships/image" Target="../media/image25.tiff"/><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linkedbuildingdata.net/ldac2020/ldac_program/"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hyperlink" Target="http://linkedbuildingdata.net/ldac2020/information_sheet.pdf" TargetMode="External"/><Relationship Id="rId2" Type="http://schemas.openxmlformats.org/officeDocument/2006/relationships/hyperlink" Target="http://www.linkedbuildingdata.net/ldac202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ldac2020@linkedbuildingdata.ne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inkedbuildingdata.net/ldac2020/"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linkedbuildingdata.net/ldac2020/ldac_progra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pipauwel\Dropbox\LDACWorkshops\LDAC2018_London\website\images\ldacLogo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3775" y="3197074"/>
            <a:ext cx="3162300" cy="3423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0"/>
            <a:ext cx="12192000" cy="2387600"/>
          </a:xfrm>
        </p:spPr>
        <p:txBody>
          <a:bodyPr>
            <a:normAutofit/>
          </a:bodyPr>
          <a:lstStyle/>
          <a:p>
            <a:r>
              <a:rPr lang="en-US" sz="4400" b="1" dirty="0"/>
              <a:t>8th International Workshop on</a:t>
            </a:r>
            <a:br>
              <a:rPr lang="en-US" sz="4400" b="1" dirty="0"/>
            </a:br>
            <a:r>
              <a:rPr lang="en-US" sz="4400" b="1" dirty="0"/>
              <a:t>Linked Data in Architecture and Construction</a:t>
            </a:r>
            <a:endParaRPr lang="nl-BE" sz="4400" b="1" dirty="0"/>
          </a:p>
        </p:txBody>
      </p:sp>
      <p:sp>
        <p:nvSpPr>
          <p:cNvPr id="3" name="Subtitle 2"/>
          <p:cNvSpPr>
            <a:spLocks noGrp="1"/>
          </p:cNvSpPr>
          <p:nvPr>
            <p:ph type="subTitle" idx="1"/>
          </p:nvPr>
        </p:nvSpPr>
        <p:spPr>
          <a:xfrm>
            <a:off x="1524000" y="2553699"/>
            <a:ext cx="9144000" cy="3008312"/>
          </a:xfrm>
        </p:spPr>
        <p:txBody>
          <a:bodyPr>
            <a:normAutofit/>
          </a:bodyPr>
          <a:lstStyle/>
          <a:p>
            <a:r>
              <a:rPr lang="nl-BE" dirty="0"/>
              <a:t>Hosted from Dublin, Ireland</a:t>
            </a:r>
          </a:p>
          <a:p>
            <a:endParaRPr lang="nl-BE" dirty="0"/>
          </a:p>
          <a:p>
            <a:r>
              <a:rPr lang="nl-BE" dirty="0"/>
              <a:t>Kris McGlinn, Markus Helfert, Declan O’Sullivan</a:t>
            </a:r>
          </a:p>
          <a:p>
            <a:r>
              <a:rPr lang="nl-BE" dirty="0"/>
              <a:t>Pieter Pauwels, María Poveda-Villalón, Jakob Beetz, </a:t>
            </a:r>
            <a:br>
              <a:rPr lang="nl-BE" dirty="0"/>
            </a:br>
            <a:r>
              <a:rPr lang="nl-BE" dirty="0"/>
              <a:t>Ana Roxin, </a:t>
            </a:r>
            <a:r>
              <a:rPr lang="de-DE" dirty="0"/>
              <a:t>Mads Holten Rasmussen, Anna Wagner</a:t>
            </a:r>
            <a:endParaRPr lang="nl-BE" dirty="0"/>
          </a:p>
          <a:p>
            <a:r>
              <a:rPr lang="en-US" u="sng" dirty="0">
                <a:hlinkClick r:id="rId3"/>
              </a:rPr>
              <a:t>http://linkedbuildingdata.net/ldac2020/</a:t>
            </a:r>
            <a:endParaRPr lang="nl-BE" dirty="0"/>
          </a:p>
          <a:p>
            <a:endParaRPr lang="nl-BE" dirty="0"/>
          </a:p>
          <a:p>
            <a:endParaRPr lang="nl-BE" dirty="0"/>
          </a:p>
          <a:p>
            <a:endParaRPr lang="nl-BE"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42" y="5651863"/>
            <a:ext cx="1669348" cy="1083992"/>
          </a:xfrm>
          <a:prstGeom prst="rect">
            <a:avLst/>
          </a:prstGeom>
        </p:spPr>
      </p:pic>
      <p:pic>
        <p:nvPicPr>
          <p:cNvPr id="1028" name="Picture 4" descr="http://linkedbuildingdata.net/ldac2020/images/tcd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1646" y="5703308"/>
            <a:ext cx="3530419" cy="9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46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Program Thursday</a:t>
            </a:r>
            <a:br>
              <a:rPr lang="nl-BE" dirty="0"/>
            </a:br>
            <a:r>
              <a:rPr lang="nl-BE" sz="3200" dirty="0"/>
              <a:t>(</a:t>
            </a:r>
            <a:r>
              <a:rPr lang="nl-BE" sz="2400" dirty="0"/>
              <a:t>All times given in CEST)</a:t>
            </a:r>
            <a:endParaRPr lang="nl-BE" dirty="0"/>
          </a:p>
        </p:txBody>
      </p:sp>
      <p:sp>
        <p:nvSpPr>
          <p:cNvPr id="3" name="Content Placeholder 2"/>
          <p:cNvSpPr>
            <a:spLocks noGrp="1"/>
          </p:cNvSpPr>
          <p:nvPr>
            <p:ph idx="1"/>
          </p:nvPr>
        </p:nvSpPr>
        <p:spPr>
          <a:xfrm>
            <a:off x="6629400" y="1803847"/>
            <a:ext cx="5214257" cy="4351338"/>
          </a:xfrm>
        </p:spPr>
        <p:txBody>
          <a:bodyPr>
            <a:noAutofit/>
          </a:bodyPr>
          <a:lstStyle/>
          <a:p>
            <a:pPr marL="0" indent="0" fontAlgn="base">
              <a:buNone/>
            </a:pPr>
            <a:r>
              <a:rPr lang="nl-BE" sz="1800" b="1" dirty="0">
                <a:latin typeface="+mj-lt"/>
              </a:rPr>
              <a:t>14:00</a:t>
            </a:r>
            <a:r>
              <a:rPr lang="en-US" sz="1800" b="1" dirty="0">
                <a:latin typeface="+mj-lt"/>
              </a:rPr>
              <a:t> – </a:t>
            </a:r>
            <a:r>
              <a:rPr lang="nl-BE" sz="1800" b="1" dirty="0">
                <a:latin typeface="+mj-lt"/>
              </a:rPr>
              <a:t>15:30: Industry session I (part 1) (Mads Holten Rasmussen)</a:t>
            </a:r>
          </a:p>
          <a:p>
            <a:pPr marL="285750" lvl="1" indent="0" fontAlgn="base">
              <a:buNone/>
            </a:pPr>
            <a:r>
              <a:rPr lang="en-US" sz="1200" b="1" dirty="0">
                <a:latin typeface="+mj-lt"/>
              </a:rPr>
              <a:t>General, using linked data solutions to integrate the construction industry</a:t>
            </a:r>
          </a:p>
          <a:p>
            <a:pPr marL="285750" lvl="1" indent="0" fontAlgn="base">
              <a:buNone/>
            </a:pPr>
            <a:r>
              <a:rPr lang="en-US" sz="1200" dirty="0">
                <a:latin typeface="+mj-lt"/>
              </a:rPr>
              <a:t>John Egan (</a:t>
            </a:r>
            <a:r>
              <a:rPr lang="en-US" sz="1200" dirty="0" err="1">
                <a:latin typeface="+mj-lt"/>
              </a:rPr>
              <a:t>BIMLauncher</a:t>
            </a:r>
            <a:r>
              <a:rPr lang="en-US" sz="1200" dirty="0">
                <a:latin typeface="+mj-lt"/>
              </a:rPr>
              <a:t>)</a:t>
            </a:r>
          </a:p>
          <a:p>
            <a:pPr marL="285750" lvl="1" indent="0" fontAlgn="base">
              <a:buNone/>
            </a:pPr>
            <a:r>
              <a:rPr lang="en-US" sz="1200" b="1" dirty="0">
                <a:latin typeface="+mj-lt"/>
              </a:rPr>
              <a:t>General, data communication between disparate design applications using Neo4J and </a:t>
            </a:r>
            <a:r>
              <a:rPr lang="en-US" sz="1200" b="1" dirty="0" err="1">
                <a:latin typeface="+mj-lt"/>
              </a:rPr>
              <a:t>GraphQL</a:t>
            </a:r>
            <a:endParaRPr lang="en-US" sz="1200" b="1" dirty="0">
              <a:latin typeface="+mj-lt"/>
            </a:endParaRPr>
          </a:p>
          <a:p>
            <a:pPr marL="285750" lvl="1" indent="0" fontAlgn="base">
              <a:buNone/>
            </a:pPr>
            <a:r>
              <a:rPr lang="en-US" sz="1200" dirty="0">
                <a:latin typeface="+mj-lt"/>
              </a:rPr>
              <a:t>Will Reynolds (Hoare Lea)</a:t>
            </a:r>
          </a:p>
          <a:p>
            <a:pPr marL="285750" lvl="1" indent="0" fontAlgn="base">
              <a:buNone/>
            </a:pPr>
            <a:r>
              <a:rPr lang="en-US" sz="1200" b="1" dirty="0">
                <a:latin typeface="+mj-lt"/>
              </a:rPr>
              <a:t>ISO 23386 and ISO 23387 – methodology to provide an unambiguous definition of properties, using a standardized data structure through data templates, to describe the characteristics of construction objects.</a:t>
            </a:r>
          </a:p>
          <a:p>
            <a:pPr marL="285750" lvl="1" indent="0" fontAlgn="base">
              <a:buNone/>
            </a:pPr>
            <a:r>
              <a:rPr lang="en-US" sz="1200" dirty="0" err="1">
                <a:latin typeface="+mj-lt"/>
              </a:rPr>
              <a:t>Espen</a:t>
            </a:r>
            <a:r>
              <a:rPr lang="en-US" sz="1200" dirty="0">
                <a:latin typeface="+mj-lt"/>
              </a:rPr>
              <a:t> Schulze (</a:t>
            </a:r>
            <a:r>
              <a:rPr lang="en-US" sz="1200" dirty="0" err="1">
                <a:latin typeface="+mj-lt"/>
              </a:rPr>
              <a:t>Cobuilder</a:t>
            </a:r>
            <a:r>
              <a:rPr lang="en-US" sz="1200" dirty="0">
                <a:latin typeface="+mj-lt"/>
              </a:rPr>
              <a:t>)</a:t>
            </a:r>
          </a:p>
          <a:p>
            <a:pPr marL="0" lvl="1" indent="0" fontAlgn="base">
              <a:buNone/>
            </a:pPr>
            <a:r>
              <a:rPr lang="en-US" sz="1800" b="1" dirty="0">
                <a:latin typeface="+mj-lt"/>
              </a:rPr>
              <a:t>16:00 – 17:00: Industry session I (part 2) (Mads </a:t>
            </a:r>
            <a:r>
              <a:rPr lang="en-US" sz="1800" b="1" dirty="0" err="1">
                <a:latin typeface="+mj-lt"/>
              </a:rPr>
              <a:t>Holten</a:t>
            </a:r>
            <a:r>
              <a:rPr lang="en-US" sz="1800" b="1" dirty="0">
                <a:latin typeface="+mj-lt"/>
              </a:rPr>
              <a:t> Rasmussen)</a:t>
            </a:r>
          </a:p>
          <a:p>
            <a:pPr marL="285750" lvl="1" indent="0" fontAlgn="base">
              <a:buNone/>
            </a:pPr>
            <a:r>
              <a:rPr lang="en-US" sz="1200" b="1" dirty="0">
                <a:latin typeface="+mj-lt"/>
              </a:rPr>
              <a:t>Product data, integration between manufacturer data and building models using linked data in compliance with ISO 23386</a:t>
            </a:r>
          </a:p>
          <a:p>
            <a:pPr marL="285750" lvl="1" indent="0" fontAlgn="base">
              <a:buNone/>
            </a:pPr>
            <a:r>
              <a:rPr lang="en-US" sz="1200" dirty="0">
                <a:latin typeface="+mj-lt"/>
              </a:rPr>
              <a:t>Nicolas Bus (CSTB)</a:t>
            </a:r>
          </a:p>
          <a:p>
            <a:pPr marL="285750" lvl="1" indent="0" fontAlgn="base">
              <a:buNone/>
            </a:pPr>
            <a:r>
              <a:rPr lang="en-US" sz="1200" b="1" dirty="0">
                <a:latin typeface="+mj-lt"/>
              </a:rPr>
              <a:t>Fire, </a:t>
            </a:r>
            <a:r>
              <a:rPr lang="en-US" sz="1200" b="1" dirty="0" err="1">
                <a:latin typeface="+mj-lt"/>
              </a:rPr>
              <a:t>FireGraph</a:t>
            </a:r>
            <a:r>
              <a:rPr lang="en-US" sz="1200" b="1" dirty="0">
                <a:latin typeface="+mj-lt"/>
              </a:rPr>
              <a:t> knowledge graph utilizing LBD ontologies</a:t>
            </a:r>
          </a:p>
          <a:p>
            <a:pPr marL="285750" lvl="1" indent="0" fontAlgn="base">
              <a:buNone/>
            </a:pPr>
            <a:r>
              <a:rPr lang="en-US" sz="1200" dirty="0">
                <a:latin typeface="+mj-lt"/>
              </a:rPr>
              <a:t>Bart van </a:t>
            </a:r>
            <a:r>
              <a:rPr lang="en-US" sz="1200" dirty="0" err="1">
                <a:latin typeface="+mj-lt"/>
              </a:rPr>
              <a:t>Leeuwen</a:t>
            </a:r>
            <a:r>
              <a:rPr lang="en-US" sz="1200" dirty="0">
                <a:latin typeface="+mj-lt"/>
              </a:rPr>
              <a:t> (</a:t>
            </a:r>
            <a:r>
              <a:rPr lang="en-US" sz="1200" dirty="0" err="1">
                <a:latin typeface="+mj-lt"/>
              </a:rPr>
              <a:t>Netage</a:t>
            </a:r>
            <a:r>
              <a:rPr lang="en-US" sz="1200" dirty="0">
                <a:latin typeface="+mj-lt"/>
              </a:rPr>
              <a:t> B.V.)</a:t>
            </a:r>
          </a:p>
          <a:p>
            <a:pPr marL="285750" lvl="1" indent="0" fontAlgn="base">
              <a:buNone/>
            </a:pPr>
            <a:r>
              <a:rPr lang="en-US" sz="1200" b="1" dirty="0">
                <a:latin typeface="+mj-lt"/>
              </a:rPr>
              <a:t>General, on the need for "more lenses to view the same data", connecting structured and unstructured data and making it available using structures defined in ISO 81346</a:t>
            </a:r>
          </a:p>
          <a:p>
            <a:pPr marL="285750" lvl="1" indent="0" fontAlgn="base">
              <a:buNone/>
            </a:pPr>
            <a:r>
              <a:rPr lang="en-US" sz="1200" dirty="0">
                <a:latin typeface="+mj-lt"/>
              </a:rPr>
              <a:t>Philipp </a:t>
            </a:r>
            <a:r>
              <a:rPr lang="en-US" sz="1200" dirty="0" err="1">
                <a:latin typeface="+mj-lt"/>
              </a:rPr>
              <a:t>Dohmen</a:t>
            </a:r>
            <a:r>
              <a:rPr lang="en-US" sz="1200" dirty="0">
                <a:latin typeface="+mj-lt"/>
              </a:rPr>
              <a:t> (</a:t>
            </a:r>
            <a:r>
              <a:rPr lang="en-US" sz="1200" dirty="0" err="1">
                <a:latin typeface="+mj-lt"/>
              </a:rPr>
              <a:t>Amberg</a:t>
            </a:r>
            <a:r>
              <a:rPr lang="en-US" sz="1200" dirty="0">
                <a:latin typeface="+mj-lt"/>
              </a:rPr>
              <a:t> Group)</a:t>
            </a:r>
            <a:endParaRPr lang="nl-BE" sz="1200" dirty="0">
              <a:latin typeface="+mj-lt"/>
            </a:endParaRPr>
          </a:p>
        </p:txBody>
      </p:sp>
      <p:sp>
        <p:nvSpPr>
          <p:cNvPr id="4" name="Content Placeholder 2"/>
          <p:cNvSpPr txBox="1">
            <a:spLocks/>
          </p:cNvSpPr>
          <p:nvPr/>
        </p:nvSpPr>
        <p:spPr>
          <a:xfrm>
            <a:off x="990600" y="1803847"/>
            <a:ext cx="521425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nl-BE" sz="1800" b="1" dirty="0">
                <a:latin typeface="+mj-lt"/>
              </a:rPr>
              <a:t>09:30</a:t>
            </a:r>
            <a:r>
              <a:rPr lang="en-US" sz="1800" b="1" dirty="0">
                <a:latin typeface="+mj-lt"/>
              </a:rPr>
              <a:t> – </a:t>
            </a:r>
            <a:r>
              <a:rPr lang="nl-BE" sz="1800" b="1" dirty="0">
                <a:latin typeface="+mj-lt"/>
              </a:rPr>
              <a:t>10:20: </a:t>
            </a:r>
            <a:r>
              <a:rPr lang="en-US" sz="1800" b="1" dirty="0">
                <a:latin typeface="+mj-lt"/>
              </a:rPr>
              <a:t>Keynote II (Laura Daniele)</a:t>
            </a:r>
          </a:p>
          <a:p>
            <a:pPr marL="0" indent="0" fontAlgn="base">
              <a:buNone/>
            </a:pPr>
            <a:r>
              <a:rPr lang="nl-BE" sz="1800" b="1" dirty="0">
                <a:latin typeface="+mj-lt"/>
              </a:rPr>
              <a:t>10:30</a:t>
            </a:r>
            <a:r>
              <a:rPr lang="en-US" sz="1800" b="1" dirty="0">
                <a:latin typeface="+mj-lt"/>
              </a:rPr>
              <a:t> – 1</a:t>
            </a:r>
            <a:r>
              <a:rPr lang="nl-BE" sz="1800" b="1" dirty="0">
                <a:latin typeface="+mj-lt"/>
              </a:rPr>
              <a:t>2:00: plenary session III (María Poveda-Villalón)</a:t>
            </a:r>
          </a:p>
          <a:p>
            <a:pPr marL="457200" lvl="1" indent="0" fontAlgn="base">
              <a:buNone/>
            </a:pPr>
            <a:r>
              <a:rPr lang="en-US" sz="1200" b="1" dirty="0">
                <a:latin typeface="+mj-lt"/>
              </a:rPr>
              <a:t>Pattern-based access control in a </a:t>
            </a:r>
            <a:r>
              <a:rPr lang="en-US" sz="1200" b="1" dirty="0" err="1">
                <a:latin typeface="+mj-lt"/>
              </a:rPr>
              <a:t>decentralised</a:t>
            </a:r>
            <a:r>
              <a:rPr lang="en-US" sz="1200" b="1" dirty="0">
                <a:latin typeface="+mj-lt"/>
              </a:rPr>
              <a:t> collaboration environment</a:t>
            </a:r>
          </a:p>
          <a:p>
            <a:pPr marL="457200" lvl="1" indent="0" fontAlgn="base">
              <a:buNone/>
            </a:pPr>
            <a:r>
              <a:rPr lang="en-US" sz="1200" dirty="0" err="1">
                <a:latin typeface="+mj-lt"/>
              </a:rPr>
              <a:t>Jeroen</a:t>
            </a:r>
            <a:r>
              <a:rPr lang="en-US" sz="1200" dirty="0">
                <a:latin typeface="+mj-lt"/>
              </a:rPr>
              <a:t> </a:t>
            </a:r>
            <a:r>
              <a:rPr lang="en-US" sz="1200" dirty="0" err="1">
                <a:latin typeface="+mj-lt"/>
              </a:rPr>
              <a:t>Werbrouck</a:t>
            </a:r>
            <a:r>
              <a:rPr lang="en-US" sz="1200" dirty="0">
                <a:latin typeface="+mj-lt"/>
              </a:rPr>
              <a:t>, Ruben </a:t>
            </a:r>
            <a:r>
              <a:rPr lang="en-US" sz="1200" dirty="0" err="1">
                <a:latin typeface="+mj-lt"/>
              </a:rPr>
              <a:t>Taelman</a:t>
            </a:r>
            <a:r>
              <a:rPr lang="en-US" sz="1200" dirty="0">
                <a:latin typeface="+mj-lt"/>
              </a:rPr>
              <a:t>, Ruben </a:t>
            </a:r>
            <a:r>
              <a:rPr lang="en-US" sz="1200" dirty="0" err="1">
                <a:latin typeface="+mj-lt"/>
              </a:rPr>
              <a:t>Verborgh</a:t>
            </a:r>
            <a:r>
              <a:rPr lang="en-US" sz="1200" dirty="0">
                <a:latin typeface="+mj-lt"/>
              </a:rPr>
              <a:t>, Pieter </a:t>
            </a:r>
            <a:r>
              <a:rPr lang="en-US" sz="1200" dirty="0" err="1">
                <a:latin typeface="+mj-lt"/>
              </a:rPr>
              <a:t>Pauwels</a:t>
            </a:r>
            <a:r>
              <a:rPr lang="en-US" sz="1200" dirty="0">
                <a:latin typeface="+mj-lt"/>
              </a:rPr>
              <a:t>, </a:t>
            </a:r>
            <a:r>
              <a:rPr lang="en-US" sz="1200" dirty="0" err="1">
                <a:latin typeface="+mj-lt"/>
              </a:rPr>
              <a:t>Jakob</a:t>
            </a:r>
            <a:r>
              <a:rPr lang="en-US" sz="1200" dirty="0">
                <a:latin typeface="+mj-lt"/>
              </a:rPr>
              <a:t> </a:t>
            </a:r>
            <a:r>
              <a:rPr lang="en-US" sz="1200" dirty="0" err="1">
                <a:latin typeface="+mj-lt"/>
              </a:rPr>
              <a:t>Beetz</a:t>
            </a:r>
            <a:r>
              <a:rPr lang="en-US" sz="1200" dirty="0">
                <a:latin typeface="+mj-lt"/>
              </a:rPr>
              <a:t>, and Erik </a:t>
            </a:r>
            <a:r>
              <a:rPr lang="en-US" sz="1200" dirty="0" err="1">
                <a:latin typeface="+mj-lt"/>
              </a:rPr>
              <a:t>Mannens</a:t>
            </a:r>
            <a:endParaRPr lang="en-US" sz="1200" dirty="0">
              <a:latin typeface="+mj-lt"/>
            </a:endParaRPr>
          </a:p>
          <a:p>
            <a:pPr marL="457200" lvl="1" indent="0" fontAlgn="base">
              <a:buNone/>
            </a:pPr>
            <a:r>
              <a:rPr lang="en-US" sz="1200" b="1" dirty="0">
                <a:latin typeface="+mj-lt"/>
              </a:rPr>
              <a:t>Common Data Environments for the Information Container for Linked Document Delivery</a:t>
            </a:r>
          </a:p>
          <a:p>
            <a:pPr marL="457200" lvl="1" indent="0" fontAlgn="base">
              <a:buNone/>
            </a:pPr>
            <a:r>
              <a:rPr lang="en-US" sz="1200" dirty="0" err="1">
                <a:latin typeface="+mj-lt"/>
              </a:rPr>
              <a:t>Madhumitha</a:t>
            </a:r>
            <a:r>
              <a:rPr lang="en-US" sz="1200" dirty="0">
                <a:latin typeface="+mj-lt"/>
              </a:rPr>
              <a:t> </a:t>
            </a:r>
            <a:r>
              <a:rPr lang="en-US" sz="1200" dirty="0" err="1">
                <a:latin typeface="+mj-lt"/>
              </a:rPr>
              <a:t>Senthilvel</a:t>
            </a:r>
            <a:r>
              <a:rPr lang="en-US" sz="1200" dirty="0">
                <a:latin typeface="+mj-lt"/>
              </a:rPr>
              <a:t>, Jyrki </a:t>
            </a:r>
            <a:r>
              <a:rPr lang="en-US" sz="1200" dirty="0" err="1">
                <a:latin typeface="+mj-lt"/>
              </a:rPr>
              <a:t>Oraskari</a:t>
            </a:r>
            <a:r>
              <a:rPr lang="en-US" sz="1200" dirty="0">
                <a:latin typeface="+mj-lt"/>
              </a:rPr>
              <a:t>, and </a:t>
            </a:r>
            <a:r>
              <a:rPr lang="en-US" sz="1200" dirty="0" err="1">
                <a:latin typeface="+mj-lt"/>
              </a:rPr>
              <a:t>Jakob</a:t>
            </a:r>
            <a:r>
              <a:rPr lang="en-US" sz="1200" dirty="0">
                <a:latin typeface="+mj-lt"/>
              </a:rPr>
              <a:t> </a:t>
            </a:r>
            <a:r>
              <a:rPr lang="en-US" sz="1200" dirty="0" err="1">
                <a:latin typeface="+mj-lt"/>
              </a:rPr>
              <a:t>Beetz</a:t>
            </a:r>
            <a:endParaRPr lang="en-US" sz="1200" dirty="0">
              <a:latin typeface="+mj-lt"/>
            </a:endParaRPr>
          </a:p>
          <a:p>
            <a:pPr marL="457200" lvl="1" indent="0" fontAlgn="base">
              <a:buNone/>
            </a:pPr>
            <a:r>
              <a:rPr lang="en-US" sz="1200" b="1" dirty="0">
                <a:latin typeface="+mj-lt"/>
              </a:rPr>
              <a:t>Mapping IFC and GIS conceptual schemas via Ontologies</a:t>
            </a:r>
          </a:p>
          <a:p>
            <a:pPr marL="457200" lvl="1" indent="0" fontAlgn="base">
              <a:buNone/>
            </a:pPr>
            <a:r>
              <a:rPr lang="en-US" sz="1200" dirty="0">
                <a:latin typeface="+mj-lt"/>
              </a:rPr>
              <a:t>Elio </a:t>
            </a:r>
            <a:r>
              <a:rPr lang="en-US" sz="1200" dirty="0" err="1">
                <a:latin typeface="+mj-lt"/>
              </a:rPr>
              <a:t>Hbeich</a:t>
            </a:r>
            <a:r>
              <a:rPr lang="en-US" sz="1200" dirty="0">
                <a:latin typeface="+mj-lt"/>
              </a:rPr>
              <a:t> and Ana </a:t>
            </a:r>
            <a:r>
              <a:rPr lang="en-US" sz="1200" dirty="0" err="1">
                <a:latin typeface="+mj-lt"/>
              </a:rPr>
              <a:t>Roxin</a:t>
            </a:r>
            <a:endParaRPr lang="en-US" sz="1200" dirty="0">
              <a:latin typeface="+mj-lt"/>
            </a:endParaRPr>
          </a:p>
          <a:p>
            <a:pPr marL="457200" lvl="1" indent="0" fontAlgn="base">
              <a:buNone/>
            </a:pPr>
            <a:endParaRPr lang="en-US" sz="1200" b="1" dirty="0">
              <a:latin typeface="+mj-lt"/>
            </a:endParaRPr>
          </a:p>
          <a:p>
            <a:pPr marL="0" lvl="1" indent="0" fontAlgn="base">
              <a:buNone/>
            </a:pPr>
            <a:r>
              <a:rPr lang="nl-BE" sz="1800" b="1" dirty="0">
                <a:latin typeface="+mj-lt"/>
              </a:rPr>
              <a:t>12:30</a:t>
            </a:r>
            <a:r>
              <a:rPr lang="en-US" sz="1800" b="1" dirty="0">
                <a:latin typeface="+mj-lt"/>
              </a:rPr>
              <a:t> – </a:t>
            </a:r>
            <a:r>
              <a:rPr lang="nl-BE" sz="1800" b="1" dirty="0">
                <a:latin typeface="+mj-lt"/>
              </a:rPr>
              <a:t>13:00: plenary III break out sessions</a:t>
            </a:r>
          </a:p>
          <a:p>
            <a:pPr marL="0" indent="0" fontAlgn="base">
              <a:buNone/>
            </a:pPr>
            <a:r>
              <a:rPr lang="nl-BE" sz="1800" b="1" dirty="0">
                <a:latin typeface="+mj-lt"/>
              </a:rPr>
              <a:t>12:45</a:t>
            </a:r>
            <a:r>
              <a:rPr lang="en-US" sz="1800" b="1" dirty="0">
                <a:latin typeface="+mj-lt"/>
              </a:rPr>
              <a:t> – </a:t>
            </a:r>
            <a:r>
              <a:rPr lang="nl-BE" sz="1800" b="1" dirty="0">
                <a:latin typeface="+mj-lt"/>
              </a:rPr>
              <a:t>14:00: Lunch</a:t>
            </a:r>
          </a:p>
          <a:p>
            <a:pPr marL="0" indent="0" fontAlgn="base">
              <a:buFont typeface="Arial" panose="020B0604020202020204" pitchFamily="34" charset="0"/>
              <a:buNone/>
            </a:pPr>
            <a:endParaRPr lang="nl-BE" sz="2000" dirty="0">
              <a:latin typeface="+mj-lt"/>
            </a:endParaRPr>
          </a:p>
        </p:txBody>
      </p:sp>
    </p:spTree>
    <p:extLst>
      <p:ext uri="{BB962C8B-B14F-4D97-AF65-F5344CB8AC3E}">
        <p14:creationId xmlns:p14="http://schemas.microsoft.com/office/powerpoint/2010/main" val="34649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Program Friday</a:t>
            </a:r>
            <a:br>
              <a:rPr lang="nl-BE" dirty="0"/>
            </a:br>
            <a:r>
              <a:rPr lang="nl-BE" sz="3200" dirty="0"/>
              <a:t>(</a:t>
            </a:r>
            <a:r>
              <a:rPr lang="nl-BE" sz="2400" dirty="0"/>
              <a:t>All times given in CEST)</a:t>
            </a:r>
            <a:endParaRPr lang="nl-BE" dirty="0"/>
          </a:p>
        </p:txBody>
      </p:sp>
      <p:sp>
        <p:nvSpPr>
          <p:cNvPr id="3" name="Content Placeholder 2"/>
          <p:cNvSpPr>
            <a:spLocks noGrp="1"/>
          </p:cNvSpPr>
          <p:nvPr>
            <p:ph idx="1"/>
          </p:nvPr>
        </p:nvSpPr>
        <p:spPr>
          <a:xfrm>
            <a:off x="6629400" y="1803847"/>
            <a:ext cx="5214257" cy="4351338"/>
          </a:xfrm>
        </p:spPr>
        <p:txBody>
          <a:bodyPr>
            <a:noAutofit/>
          </a:bodyPr>
          <a:lstStyle/>
          <a:p>
            <a:pPr marL="0" indent="0" fontAlgn="base">
              <a:buNone/>
            </a:pPr>
            <a:r>
              <a:rPr lang="nl-BE" sz="1800" b="1" dirty="0">
                <a:latin typeface="+mj-lt"/>
              </a:rPr>
              <a:t>14:30</a:t>
            </a:r>
            <a:r>
              <a:rPr lang="en-US" sz="1800" b="1" dirty="0">
                <a:latin typeface="+mj-lt"/>
              </a:rPr>
              <a:t> – </a:t>
            </a:r>
            <a:r>
              <a:rPr lang="nl-BE" sz="1800" b="1" dirty="0">
                <a:latin typeface="+mj-lt"/>
              </a:rPr>
              <a:t>15:30: Rapid Ph.D. Session (Ana Roxin)</a:t>
            </a:r>
          </a:p>
          <a:p>
            <a:pPr marL="0" lvl="1" indent="0" fontAlgn="base">
              <a:buNone/>
            </a:pPr>
            <a:r>
              <a:rPr lang="en-US" sz="1800" b="1" dirty="0">
                <a:latin typeface="+mj-lt"/>
              </a:rPr>
              <a:t>15:30 – 17:00: </a:t>
            </a:r>
            <a:r>
              <a:rPr lang="en-US" sz="1800" b="1" dirty="0" err="1">
                <a:latin typeface="+mj-lt"/>
              </a:rPr>
              <a:t>DBPedia</a:t>
            </a:r>
            <a:r>
              <a:rPr lang="en-US" sz="1800" b="1" dirty="0">
                <a:latin typeface="+mj-lt"/>
              </a:rPr>
              <a:t> Workshop (</a:t>
            </a:r>
            <a:r>
              <a:rPr lang="en-US" sz="1800" b="1" dirty="0" err="1">
                <a:latin typeface="+mj-lt"/>
              </a:rPr>
              <a:t>Beyza</a:t>
            </a:r>
            <a:r>
              <a:rPr lang="en-US" sz="1800" b="1" dirty="0">
                <a:latin typeface="+mj-lt"/>
              </a:rPr>
              <a:t> </a:t>
            </a:r>
            <a:r>
              <a:rPr lang="en-US" sz="1800" b="1" dirty="0" err="1">
                <a:latin typeface="+mj-lt"/>
              </a:rPr>
              <a:t>Yaman</a:t>
            </a:r>
            <a:r>
              <a:rPr lang="en-US" sz="1800" b="1" dirty="0">
                <a:latin typeface="+mj-lt"/>
              </a:rPr>
              <a:t>)</a:t>
            </a:r>
          </a:p>
          <a:p>
            <a:pPr marL="285750" lvl="1" indent="0" fontAlgn="base">
              <a:buNone/>
            </a:pPr>
            <a:r>
              <a:rPr lang="en-US" sz="1200" b="1" dirty="0" err="1">
                <a:latin typeface="+mj-lt"/>
              </a:rPr>
              <a:t>DBPedia</a:t>
            </a:r>
            <a:r>
              <a:rPr lang="en-US" sz="1200" b="1" dirty="0">
                <a:latin typeface="+mj-lt"/>
              </a:rPr>
              <a:t> Opening Session (1 hour)</a:t>
            </a:r>
          </a:p>
          <a:p>
            <a:pPr marL="285750" lvl="1" indent="0" fontAlgn="base">
              <a:buNone/>
            </a:pPr>
            <a:r>
              <a:rPr lang="en-US" sz="1200" b="1" dirty="0">
                <a:latin typeface="+mj-lt"/>
              </a:rPr>
              <a:t>Geospatial &amp; Construction Session (45 </a:t>
            </a:r>
            <a:r>
              <a:rPr lang="en-US" sz="1200" b="1" dirty="0" err="1">
                <a:latin typeface="+mj-lt"/>
              </a:rPr>
              <a:t>mins</a:t>
            </a:r>
            <a:r>
              <a:rPr lang="en-US" sz="1200" b="1" dirty="0">
                <a:latin typeface="+mj-lt"/>
              </a:rPr>
              <a:t>)</a:t>
            </a:r>
          </a:p>
          <a:p>
            <a:pPr marL="285750" lvl="1" indent="0" fontAlgn="base">
              <a:buNone/>
            </a:pPr>
            <a:r>
              <a:rPr lang="en-US" sz="1200" b="1" dirty="0">
                <a:latin typeface="+mj-lt"/>
              </a:rPr>
              <a:t>Data Quality Session (45 </a:t>
            </a:r>
            <a:r>
              <a:rPr lang="en-US" sz="1200" b="1" dirty="0" err="1">
                <a:latin typeface="+mj-lt"/>
              </a:rPr>
              <a:t>mins</a:t>
            </a:r>
            <a:r>
              <a:rPr lang="en-US" sz="1200" b="1" dirty="0">
                <a:latin typeface="+mj-lt"/>
              </a:rPr>
              <a:t>)</a:t>
            </a:r>
            <a:endParaRPr lang="nl-BE" sz="1200" dirty="0">
              <a:latin typeface="+mj-lt"/>
            </a:endParaRPr>
          </a:p>
          <a:p>
            <a:pPr marL="0" lvl="1" indent="0" fontAlgn="base">
              <a:buNone/>
            </a:pPr>
            <a:r>
              <a:rPr lang="en-US" sz="1800" b="1" dirty="0">
                <a:latin typeface="+mj-lt"/>
              </a:rPr>
              <a:t>17:00 – 17:30: Closing session</a:t>
            </a:r>
          </a:p>
          <a:p>
            <a:pPr marL="285750" lvl="1" indent="0" fontAlgn="base">
              <a:buNone/>
            </a:pPr>
            <a:endParaRPr lang="en-US" sz="1200" b="1" dirty="0">
              <a:latin typeface="+mj-lt"/>
            </a:endParaRPr>
          </a:p>
        </p:txBody>
      </p:sp>
      <p:sp>
        <p:nvSpPr>
          <p:cNvPr id="4" name="Content Placeholder 2"/>
          <p:cNvSpPr txBox="1">
            <a:spLocks/>
          </p:cNvSpPr>
          <p:nvPr/>
        </p:nvSpPr>
        <p:spPr>
          <a:xfrm>
            <a:off x="990600" y="1803847"/>
            <a:ext cx="521425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nl-BE" sz="1800" b="1" dirty="0">
                <a:latin typeface="+mj-lt"/>
              </a:rPr>
              <a:t>09:30</a:t>
            </a:r>
            <a:r>
              <a:rPr lang="en-US" sz="1800" b="1" dirty="0">
                <a:latin typeface="+mj-lt"/>
              </a:rPr>
              <a:t> – </a:t>
            </a:r>
            <a:r>
              <a:rPr lang="nl-BE" sz="1800" b="1" dirty="0">
                <a:latin typeface="+mj-lt"/>
              </a:rPr>
              <a:t>10:20: </a:t>
            </a:r>
            <a:r>
              <a:rPr lang="en-US" sz="1800" b="1" dirty="0">
                <a:latin typeface="+mj-lt"/>
              </a:rPr>
              <a:t>Keynote III (Ali </a:t>
            </a:r>
            <a:r>
              <a:rPr lang="en-US" sz="1800" b="1" dirty="0" err="1">
                <a:latin typeface="+mj-lt"/>
              </a:rPr>
              <a:t>Intizar</a:t>
            </a:r>
            <a:r>
              <a:rPr lang="en-US" sz="1800" b="1" dirty="0">
                <a:latin typeface="+mj-lt"/>
              </a:rPr>
              <a:t>)</a:t>
            </a:r>
          </a:p>
          <a:p>
            <a:pPr marL="0" indent="0" fontAlgn="base">
              <a:buNone/>
            </a:pPr>
            <a:r>
              <a:rPr lang="nl-BE" sz="1800" b="1" dirty="0">
                <a:latin typeface="+mj-lt"/>
              </a:rPr>
              <a:t>10:30</a:t>
            </a:r>
            <a:r>
              <a:rPr lang="en-US" sz="1800" b="1" dirty="0">
                <a:latin typeface="+mj-lt"/>
              </a:rPr>
              <a:t> – </a:t>
            </a:r>
            <a:r>
              <a:rPr lang="nl-BE" sz="1800" b="1" dirty="0">
                <a:latin typeface="+mj-lt"/>
              </a:rPr>
              <a:t>12:30: Industry Session II (Ken Enright)</a:t>
            </a:r>
          </a:p>
          <a:p>
            <a:pPr marL="457200" lvl="1" indent="0" fontAlgn="base">
              <a:buNone/>
            </a:pPr>
            <a:r>
              <a:rPr lang="en-US" sz="1200" b="1" dirty="0">
                <a:latin typeface="+mj-lt"/>
              </a:rPr>
              <a:t>Data integration, FM, practical use case from </a:t>
            </a:r>
            <a:r>
              <a:rPr lang="en-US" sz="1200" b="1" dirty="0" err="1">
                <a:latin typeface="+mj-lt"/>
              </a:rPr>
              <a:t>schiphol</a:t>
            </a:r>
            <a:r>
              <a:rPr lang="en-US" sz="1200" b="1" dirty="0">
                <a:latin typeface="+mj-lt"/>
              </a:rPr>
              <a:t> airport, asset data management</a:t>
            </a:r>
          </a:p>
          <a:p>
            <a:pPr marL="457200" lvl="1" indent="0" fontAlgn="base">
              <a:buNone/>
            </a:pPr>
            <a:r>
              <a:rPr lang="en-US" sz="1200" dirty="0">
                <a:latin typeface="+mj-lt"/>
              </a:rPr>
              <a:t>Jan </a:t>
            </a:r>
            <a:r>
              <a:rPr lang="en-US" sz="1200" dirty="0" err="1">
                <a:latin typeface="+mj-lt"/>
              </a:rPr>
              <a:t>Voskuil</a:t>
            </a:r>
            <a:r>
              <a:rPr lang="en-US" sz="1200" dirty="0">
                <a:latin typeface="+mj-lt"/>
              </a:rPr>
              <a:t> (</a:t>
            </a:r>
            <a:r>
              <a:rPr lang="en-US" sz="1200" dirty="0" err="1">
                <a:latin typeface="+mj-lt"/>
              </a:rPr>
              <a:t>Taxonic</a:t>
            </a:r>
            <a:r>
              <a:rPr lang="en-US" sz="1200" dirty="0">
                <a:latin typeface="+mj-lt"/>
              </a:rPr>
              <a:t>)</a:t>
            </a:r>
          </a:p>
          <a:p>
            <a:pPr marL="457200" lvl="1" indent="0" fontAlgn="base">
              <a:buNone/>
            </a:pPr>
            <a:r>
              <a:rPr lang="en-US" sz="1200" b="1" dirty="0">
                <a:latin typeface="+mj-lt"/>
              </a:rPr>
              <a:t>Infrastructure, roads, </a:t>
            </a:r>
            <a:r>
              <a:rPr lang="en-US" sz="1200" b="1" dirty="0" err="1">
                <a:latin typeface="+mj-lt"/>
              </a:rPr>
              <a:t>Bjørnafjorden</a:t>
            </a:r>
            <a:r>
              <a:rPr lang="en-US" sz="1200" b="1" dirty="0">
                <a:latin typeface="+mj-lt"/>
              </a:rPr>
              <a:t> Open Live Centre (BOLC) and the V440 ontology</a:t>
            </a:r>
          </a:p>
          <a:p>
            <a:pPr marL="457200" lvl="1" indent="0" fontAlgn="base">
              <a:buNone/>
            </a:pPr>
            <a:r>
              <a:rPr lang="en-US" sz="1200" dirty="0">
                <a:latin typeface="+mj-lt"/>
              </a:rPr>
              <a:t>Lars </a:t>
            </a:r>
            <a:r>
              <a:rPr lang="en-US" sz="1200" dirty="0" err="1">
                <a:latin typeface="+mj-lt"/>
              </a:rPr>
              <a:t>Wikström</a:t>
            </a:r>
            <a:r>
              <a:rPr lang="en-US" sz="1200" dirty="0">
                <a:latin typeface="+mj-lt"/>
              </a:rPr>
              <a:t> (</a:t>
            </a:r>
            <a:r>
              <a:rPr lang="en-US" sz="1200" dirty="0" err="1">
                <a:latin typeface="+mj-lt"/>
              </a:rPr>
              <a:t>Triona</a:t>
            </a:r>
            <a:r>
              <a:rPr lang="en-US" sz="1200" dirty="0">
                <a:latin typeface="+mj-lt"/>
              </a:rPr>
              <a:t> AB)</a:t>
            </a:r>
          </a:p>
          <a:p>
            <a:pPr marL="457200" lvl="1" indent="0" fontAlgn="base">
              <a:buNone/>
            </a:pPr>
            <a:r>
              <a:rPr lang="en-US" sz="1200" b="1" dirty="0">
                <a:latin typeface="+mj-lt"/>
              </a:rPr>
              <a:t>Smart buildings, integration between a maintenance management system and a SCADA</a:t>
            </a:r>
          </a:p>
          <a:p>
            <a:pPr marL="457200" lvl="1" indent="0" fontAlgn="base">
              <a:buNone/>
            </a:pPr>
            <a:r>
              <a:rPr lang="en-US" sz="1200" dirty="0">
                <a:latin typeface="+mj-lt"/>
              </a:rPr>
              <a:t>Eduardo </a:t>
            </a:r>
            <a:r>
              <a:rPr lang="en-US" sz="1200" dirty="0" err="1">
                <a:latin typeface="+mj-lt"/>
              </a:rPr>
              <a:t>Gilabert</a:t>
            </a:r>
            <a:r>
              <a:rPr lang="en-US" sz="1200" dirty="0">
                <a:latin typeface="+mj-lt"/>
              </a:rPr>
              <a:t> (</a:t>
            </a:r>
            <a:r>
              <a:rPr lang="en-US" sz="1200" dirty="0" err="1">
                <a:latin typeface="+mj-lt"/>
              </a:rPr>
              <a:t>Tekniker</a:t>
            </a:r>
            <a:r>
              <a:rPr lang="en-US" sz="1200" dirty="0">
                <a:latin typeface="+mj-lt"/>
              </a:rPr>
              <a:t>)</a:t>
            </a:r>
          </a:p>
          <a:p>
            <a:pPr marL="457200" lvl="1" indent="0" fontAlgn="base">
              <a:buNone/>
            </a:pPr>
            <a:r>
              <a:rPr lang="en-US" sz="1200" b="1" dirty="0">
                <a:latin typeface="+mj-lt"/>
              </a:rPr>
              <a:t>Smart buildings, Google's own real estate, brick, haystack</a:t>
            </a:r>
          </a:p>
          <a:p>
            <a:pPr marL="457200" lvl="1" indent="0" fontAlgn="base">
              <a:buNone/>
            </a:pPr>
            <a:r>
              <a:rPr lang="en-US" sz="1200" dirty="0" err="1">
                <a:latin typeface="+mj-lt"/>
              </a:rPr>
              <a:t>Charbel</a:t>
            </a:r>
            <a:r>
              <a:rPr lang="en-US" sz="1200" dirty="0">
                <a:latin typeface="+mj-lt"/>
              </a:rPr>
              <a:t> </a:t>
            </a:r>
            <a:r>
              <a:rPr lang="en-US" sz="1200" dirty="0" err="1">
                <a:latin typeface="+mj-lt"/>
              </a:rPr>
              <a:t>Kaed</a:t>
            </a:r>
            <a:r>
              <a:rPr lang="en-US" sz="1200" dirty="0">
                <a:latin typeface="+mj-lt"/>
              </a:rPr>
              <a:t> (Google)</a:t>
            </a:r>
          </a:p>
          <a:p>
            <a:pPr marL="0" lvl="1" indent="0" fontAlgn="base">
              <a:buNone/>
            </a:pPr>
            <a:r>
              <a:rPr lang="nl-BE" sz="1800" b="1" dirty="0">
                <a:latin typeface="+mj-lt"/>
              </a:rPr>
              <a:t>12:30</a:t>
            </a:r>
            <a:r>
              <a:rPr lang="en-US" sz="1800" b="1" dirty="0">
                <a:latin typeface="+mj-lt"/>
              </a:rPr>
              <a:t> – </a:t>
            </a:r>
            <a:r>
              <a:rPr lang="nl-BE" sz="1800" b="1" dirty="0">
                <a:latin typeface="+mj-lt"/>
              </a:rPr>
              <a:t>13:30: Lunch</a:t>
            </a:r>
          </a:p>
          <a:p>
            <a:pPr marL="0" indent="0" fontAlgn="base">
              <a:buFont typeface="Arial" panose="020B0604020202020204" pitchFamily="34" charset="0"/>
              <a:buNone/>
            </a:pPr>
            <a:endParaRPr lang="nl-BE" sz="2000" dirty="0">
              <a:latin typeface="+mj-lt"/>
            </a:endParaRPr>
          </a:p>
        </p:txBody>
      </p:sp>
    </p:spTree>
    <p:extLst>
      <p:ext uri="{BB962C8B-B14F-4D97-AF65-F5344CB8AC3E}">
        <p14:creationId xmlns:p14="http://schemas.microsoft.com/office/powerpoint/2010/main" val="2538434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Keynotes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1" y="1413101"/>
            <a:ext cx="1351366" cy="1351366"/>
          </a:xfrm>
          <a:prstGeom prst="rect">
            <a:avLst/>
          </a:prstGeom>
          <a:ln w="12700">
            <a:solidFill>
              <a:schemeClr val="tx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703" y="1424832"/>
            <a:ext cx="1327904" cy="1327904"/>
          </a:xfrm>
          <a:prstGeom prst="rect">
            <a:avLst/>
          </a:prstGeom>
          <a:ln w="12700">
            <a:solidFill>
              <a:schemeClr val="tx1"/>
            </a:solidFill>
          </a:ln>
        </p:spPr>
      </p:pic>
      <p:graphicFrame>
        <p:nvGraphicFramePr>
          <p:cNvPr id="15" name="Table 14"/>
          <p:cNvGraphicFramePr>
            <a:graphicFrameLocks noGrp="1"/>
          </p:cNvGraphicFramePr>
          <p:nvPr>
            <p:extLst>
              <p:ext uri="{D42A27DB-BD31-4B8C-83A1-F6EECF244321}">
                <p14:modId xmlns:p14="http://schemas.microsoft.com/office/powerpoint/2010/main" val="1835321921"/>
              </p:ext>
            </p:extLst>
          </p:nvPr>
        </p:nvGraphicFramePr>
        <p:xfrm>
          <a:off x="838200" y="2913530"/>
          <a:ext cx="10515600" cy="392013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488181648"/>
                    </a:ext>
                  </a:extLst>
                </a:gridCol>
                <a:gridCol w="3505200">
                  <a:extLst>
                    <a:ext uri="{9D8B030D-6E8A-4147-A177-3AD203B41FA5}">
                      <a16:colId xmlns:a16="http://schemas.microsoft.com/office/drawing/2014/main" val="4184143953"/>
                    </a:ext>
                  </a:extLst>
                </a:gridCol>
                <a:gridCol w="3505200">
                  <a:extLst>
                    <a:ext uri="{9D8B030D-6E8A-4147-A177-3AD203B41FA5}">
                      <a16:colId xmlns:a16="http://schemas.microsoft.com/office/drawing/2014/main" val="2170855096"/>
                    </a:ext>
                  </a:extLst>
                </a:gridCol>
              </a:tblGrid>
              <a:tr h="266380">
                <a:tc>
                  <a:txBody>
                    <a:bodyPr/>
                    <a:lstStyle/>
                    <a:p>
                      <a:pPr algn="just"/>
                      <a:r>
                        <a:rPr lang="en-US" sz="1200" dirty="0">
                          <a:solidFill>
                            <a:schemeClr val="tx1"/>
                          </a:solidFill>
                        </a:rPr>
                        <a:t>The Socio-technical Phenomena of Data Integration and Knowledge Graphs</a:t>
                      </a:r>
                    </a:p>
                  </a:txBody>
                  <a:tcPr>
                    <a:noFill/>
                  </a:tcPr>
                </a:tc>
                <a:tc>
                  <a:txBody>
                    <a:bodyPr/>
                    <a:lstStyle/>
                    <a:p>
                      <a:r>
                        <a:rPr lang="en-US" sz="1200" dirty="0">
                          <a:solidFill>
                            <a:schemeClr val="tx1"/>
                          </a:solidFill>
                        </a:rPr>
                        <a:t>The Smart Appliances </a:t>
                      </a:r>
                      <a:r>
                        <a:rPr lang="en-US" sz="1200" dirty="0" err="1">
                          <a:solidFill>
                            <a:schemeClr val="tx1"/>
                          </a:solidFill>
                        </a:rPr>
                        <a:t>REference</a:t>
                      </a:r>
                      <a:r>
                        <a:rPr lang="en-US" sz="1200" dirty="0">
                          <a:solidFill>
                            <a:schemeClr val="tx1"/>
                          </a:solidFill>
                        </a:rPr>
                        <a:t> Ontology (SAREF), its development and its application.</a:t>
                      </a:r>
                      <a:endParaRPr lang="en-GB" sz="1200" dirty="0">
                        <a:solidFill>
                          <a:schemeClr val="tx1"/>
                        </a:solidFill>
                      </a:endParaRPr>
                    </a:p>
                  </a:txBody>
                  <a:tcPr>
                    <a:noFill/>
                  </a:tcPr>
                </a:tc>
                <a:tc>
                  <a:txBody>
                    <a:bodyPr/>
                    <a:lstStyle/>
                    <a:p>
                      <a:r>
                        <a:rPr lang="en-US" sz="1200" dirty="0">
                          <a:solidFill>
                            <a:schemeClr val="tx1"/>
                          </a:solidFill>
                        </a:rPr>
                        <a:t>History of the Semantic Web, and some words about the future of AI</a:t>
                      </a:r>
                      <a:endParaRPr lang="en-GB" sz="1200" dirty="0">
                        <a:solidFill>
                          <a:schemeClr val="tx1"/>
                        </a:solidFill>
                      </a:endParaRPr>
                    </a:p>
                  </a:txBody>
                  <a:tcPr>
                    <a:noFill/>
                  </a:tcPr>
                </a:tc>
                <a:extLst>
                  <a:ext uri="{0D108BD9-81ED-4DB2-BD59-A6C34878D82A}">
                    <a16:rowId xmlns:a16="http://schemas.microsoft.com/office/drawing/2014/main" val="2104181402"/>
                  </a:ext>
                </a:extLst>
              </a:tr>
              <a:tr h="34629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Data Integration has been an active area of computer science research for over two decades. A modern manifestation is as Knowledge Graphs which integrates not just data but also knowledge at scale. Tasks such as schema and ontology matching, data virtualization, etc., are fundamental in the data integration process. Research focus has been on studying this phenomena from a technical point of view (algorithms and systems) with the ultimate goal of automating the task of integrating data. In the process of applying scientific results to real world enterprise data integration scenarios to design and build Knowledge Graphs from enterprise databases, we have experienced numerous obstacles. In this talk, I will share insights about these obstacles. I will argue that we need to think outside of a technical box and further study the phenomena of data integration with a human-centric lens: from a socio-technical point of view.</a:t>
                      </a:r>
                      <a:endParaRPr lang="nl-BE" sz="1000" kern="1200" dirty="0">
                        <a:solidFill>
                          <a:schemeClr val="tx1"/>
                        </a:solidFill>
                        <a:latin typeface="+mn-lt"/>
                        <a:ea typeface="+mn-ea"/>
                        <a:cs typeface="+mn-cs"/>
                      </a:endParaRPr>
                    </a:p>
                  </a:txBody>
                  <a:tcPr>
                    <a:noFill/>
                  </a:tcPr>
                </a:tc>
                <a:tc>
                  <a:txBody>
                    <a:bodyPr/>
                    <a:lstStyle/>
                    <a:p>
                      <a:r>
                        <a:rPr lang="en-US" sz="1000" dirty="0">
                          <a:solidFill>
                            <a:schemeClr val="tx1"/>
                          </a:solidFill>
                        </a:rPr>
                        <a:t>In this talk I will take you into a journey that started in 2014, when the European Commission launched the first initiative to build a common ontology in close collaboration with the smart appliances industry, which resulted into the creation of the Smart Appliances </a:t>
                      </a:r>
                      <a:r>
                        <a:rPr lang="en-US" sz="1000" dirty="0" err="1">
                          <a:solidFill>
                            <a:schemeClr val="tx1"/>
                          </a:solidFill>
                        </a:rPr>
                        <a:t>REFerence</a:t>
                      </a:r>
                      <a:r>
                        <a:rPr lang="en-US" sz="1000" dirty="0">
                          <a:solidFill>
                            <a:schemeClr val="tx1"/>
                          </a:solidFill>
                        </a:rPr>
                        <a:t> ontology (SAREF). The SAREF framework is maintained and evolved by experts from several European organizations that successfully collaborate with each other and can count on the continuous support of ETSI and the European Commission. During the talk I will share with you the lessons learned during this journey and the challenges ahead, addressing questions and curiosities, like what makes SAREF a successful story, how to keep an ontology relevant to the industry and its community of users, how to consistently maintain and evolve extensions in various domains, but also more specific topics for the LDAC community, such as how to model buildings and different domains related to buildings, how to link SAREF to other domains, and what are the challenges when concretely using the ontology to develop large scale real applications, especially when going across-domain like the Interconnect project aims to do when combining the different domains of smart homes, buildings and grids</a:t>
                      </a:r>
                      <a:endParaRPr lang="en-GB" sz="1000" dirty="0">
                        <a:solidFill>
                          <a:schemeClr val="tx1"/>
                        </a:solidFill>
                      </a:endParaRPr>
                    </a:p>
                  </a:txBody>
                  <a:tcPr>
                    <a:noFill/>
                  </a:tcPr>
                </a:tc>
                <a:tc>
                  <a:txBody>
                    <a:bodyPr/>
                    <a:lstStyle/>
                    <a:p>
                      <a:r>
                        <a:rPr lang="en-US" sz="1000" dirty="0">
                          <a:solidFill>
                            <a:schemeClr val="tx1"/>
                          </a:solidFill>
                        </a:rPr>
                        <a:t>Due to the rapid advancements in the sensor technologies and </a:t>
                      </a:r>
                      <a:r>
                        <a:rPr lang="en-US" sz="1000" dirty="0" err="1">
                          <a:solidFill>
                            <a:schemeClr val="tx1"/>
                          </a:solidFill>
                        </a:rPr>
                        <a:t>IoT</a:t>
                      </a:r>
                      <a:r>
                        <a:rPr lang="en-US" sz="1000" dirty="0">
                          <a:solidFill>
                            <a:schemeClr val="tx1"/>
                          </a:solidFill>
                        </a:rPr>
                        <a:t>, we are witnessing a rapid growth in the use of sensors and relevant </a:t>
                      </a:r>
                      <a:r>
                        <a:rPr lang="en-US" sz="1000" dirty="0" err="1">
                          <a:solidFill>
                            <a:schemeClr val="tx1"/>
                          </a:solidFill>
                        </a:rPr>
                        <a:t>IoT</a:t>
                      </a:r>
                      <a:r>
                        <a:rPr lang="en-US" sz="1000" dirty="0">
                          <a:solidFill>
                            <a:schemeClr val="tx1"/>
                          </a:solidFill>
                        </a:rPr>
                        <a:t> applications. A very large number of sensors and </a:t>
                      </a:r>
                      <a:r>
                        <a:rPr lang="en-US" sz="1000" dirty="0" err="1">
                          <a:solidFill>
                            <a:schemeClr val="tx1"/>
                          </a:solidFill>
                        </a:rPr>
                        <a:t>IoT</a:t>
                      </a:r>
                      <a:r>
                        <a:rPr lang="en-US" sz="1000" dirty="0">
                          <a:solidFill>
                            <a:schemeClr val="tx1"/>
                          </a:solidFill>
                        </a:rPr>
                        <a:t> devices are in place in our surroundings which keep sensing dynamic contextual information. The process of getting value from sensor data streams and converting these raw sensor values into actionable knowledge requires extensive efforts from </a:t>
                      </a:r>
                      <a:r>
                        <a:rPr lang="en-US" sz="1000" dirty="0" err="1">
                          <a:solidFill>
                            <a:schemeClr val="tx1"/>
                          </a:solidFill>
                        </a:rPr>
                        <a:t>IoT</a:t>
                      </a:r>
                      <a:r>
                        <a:rPr lang="en-US" sz="1000" dirty="0">
                          <a:solidFill>
                            <a:schemeClr val="tx1"/>
                          </a:solidFill>
                        </a:rPr>
                        <a:t> application developers and domain experts. In this talk, we will discuss various approaches for designing intelligent </a:t>
                      </a:r>
                      <a:r>
                        <a:rPr lang="en-US" sz="1000" dirty="0" err="1">
                          <a:solidFill>
                            <a:schemeClr val="tx1"/>
                          </a:solidFill>
                        </a:rPr>
                        <a:t>IoT</a:t>
                      </a:r>
                      <a:r>
                        <a:rPr lang="en-US" sz="1000" dirty="0">
                          <a:solidFill>
                            <a:schemeClr val="tx1"/>
                          </a:solidFill>
                        </a:rPr>
                        <a:t> applications and building real-time data analytics pipeline. We will present a common framework to design and build data analytics based </a:t>
                      </a:r>
                      <a:r>
                        <a:rPr lang="en-US" sz="1000" dirty="0" err="1">
                          <a:solidFill>
                            <a:schemeClr val="tx1"/>
                          </a:solidFill>
                        </a:rPr>
                        <a:t>IoT</a:t>
                      </a:r>
                      <a:r>
                        <a:rPr lang="en-US" sz="1000" dirty="0">
                          <a:solidFill>
                            <a:schemeClr val="tx1"/>
                          </a:solidFill>
                        </a:rPr>
                        <a:t> applications. We will discuss different challenges at each of the data processing layer of </a:t>
                      </a:r>
                      <a:r>
                        <a:rPr lang="en-US" sz="1000" dirty="0" err="1">
                          <a:solidFill>
                            <a:schemeClr val="tx1"/>
                          </a:solidFill>
                        </a:rPr>
                        <a:t>IoT</a:t>
                      </a:r>
                      <a:r>
                        <a:rPr lang="en-US" sz="1000" dirty="0">
                          <a:solidFill>
                            <a:schemeClr val="tx1"/>
                          </a:solidFill>
                        </a:rPr>
                        <a:t> data analytics pipeline and how a combination of modern technologies such as data analytics (machine/deep learning algorithms), semantic Web, Linked Data and AI can help address these challenges. A few example use-cases from smart cities, Industry 4.0 and construction domains with emphasis on digital twins will be presented in detail to demonstrate the </a:t>
                      </a:r>
                      <a:r>
                        <a:rPr lang="en-US" sz="1000" dirty="0" err="1">
                          <a:solidFill>
                            <a:schemeClr val="tx1"/>
                          </a:solidFill>
                        </a:rPr>
                        <a:t>utilisation</a:t>
                      </a:r>
                      <a:r>
                        <a:rPr lang="en-US" sz="1000" dirty="0">
                          <a:solidFill>
                            <a:schemeClr val="tx1"/>
                          </a:solidFill>
                        </a:rPr>
                        <a:t> of real-time </a:t>
                      </a:r>
                      <a:r>
                        <a:rPr lang="en-US" sz="1000" dirty="0" err="1">
                          <a:solidFill>
                            <a:schemeClr val="tx1"/>
                          </a:solidFill>
                        </a:rPr>
                        <a:t>IoT</a:t>
                      </a:r>
                      <a:r>
                        <a:rPr lang="en-US" sz="1000" dirty="0">
                          <a:solidFill>
                            <a:schemeClr val="tx1"/>
                          </a:solidFill>
                        </a:rPr>
                        <a:t> data analytics pipeline for building intelligent </a:t>
                      </a:r>
                      <a:r>
                        <a:rPr lang="en-US" sz="1000" dirty="0" err="1">
                          <a:solidFill>
                            <a:schemeClr val="tx1"/>
                          </a:solidFill>
                        </a:rPr>
                        <a:t>IoT</a:t>
                      </a:r>
                      <a:r>
                        <a:rPr lang="en-US" sz="1000" dirty="0">
                          <a:solidFill>
                            <a:schemeClr val="tx1"/>
                          </a:solidFill>
                        </a:rPr>
                        <a:t> applications.</a:t>
                      </a:r>
                      <a:endParaRPr lang="en-GB" sz="1000" dirty="0">
                        <a:solidFill>
                          <a:schemeClr val="tx1"/>
                        </a:solidFill>
                      </a:endParaRPr>
                    </a:p>
                  </a:txBody>
                  <a:tcPr>
                    <a:noFill/>
                  </a:tcPr>
                </a:tc>
                <a:extLst>
                  <a:ext uri="{0D108BD9-81ED-4DB2-BD59-A6C34878D82A}">
                    <a16:rowId xmlns:a16="http://schemas.microsoft.com/office/drawing/2014/main" val="3813587556"/>
                  </a:ext>
                </a:extLst>
              </a:tr>
            </a:tbl>
          </a:graphicData>
        </a:graphic>
      </p:graphicFrame>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360" y="1413101"/>
            <a:ext cx="1352550" cy="1351366"/>
          </a:xfrm>
          <a:prstGeom prst="rect">
            <a:avLst/>
          </a:prstGeom>
          <a:ln w="12700">
            <a:solidFill>
              <a:schemeClr val="tx1"/>
            </a:solidFill>
          </a:ln>
        </p:spPr>
      </p:pic>
      <p:sp>
        <p:nvSpPr>
          <p:cNvPr id="7" name="Content Placeholder 2"/>
          <p:cNvSpPr txBox="1">
            <a:spLocks/>
          </p:cNvSpPr>
          <p:nvPr/>
        </p:nvSpPr>
        <p:spPr>
          <a:xfrm>
            <a:off x="2316567" y="1424832"/>
            <a:ext cx="2179793" cy="13524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nl-BE" sz="2400" b="1" dirty="0">
                <a:latin typeface="+mj-lt"/>
              </a:rPr>
              <a:t>Juan F. Sequeda</a:t>
            </a:r>
          </a:p>
          <a:p>
            <a:pPr marL="0" indent="0" fontAlgn="base">
              <a:buNone/>
            </a:pPr>
            <a:r>
              <a:rPr lang="nl-BE" sz="2400" b="1" dirty="0">
                <a:latin typeface="+mj-lt"/>
              </a:rPr>
              <a:t>data.world </a:t>
            </a:r>
          </a:p>
        </p:txBody>
      </p:sp>
      <p:sp>
        <p:nvSpPr>
          <p:cNvPr id="10" name="Content Placeholder 2"/>
          <p:cNvSpPr txBox="1">
            <a:spLocks/>
          </p:cNvSpPr>
          <p:nvPr/>
        </p:nvSpPr>
        <p:spPr>
          <a:xfrm>
            <a:off x="5847726" y="1421862"/>
            <a:ext cx="2179793" cy="13524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nl-BE" sz="2400" b="1" dirty="0">
                <a:latin typeface="+mj-lt"/>
              </a:rPr>
              <a:t>Laura Daniele</a:t>
            </a:r>
          </a:p>
          <a:p>
            <a:pPr marL="0" indent="0" fontAlgn="base">
              <a:buNone/>
            </a:pPr>
            <a:r>
              <a:rPr lang="nl-BE" sz="2400" b="1" dirty="0">
                <a:latin typeface="+mj-lt"/>
              </a:rPr>
              <a:t>TNO</a:t>
            </a:r>
          </a:p>
        </p:txBody>
      </p:sp>
      <p:sp>
        <p:nvSpPr>
          <p:cNvPr id="11" name="Content Placeholder 2"/>
          <p:cNvSpPr txBox="1">
            <a:spLocks/>
          </p:cNvSpPr>
          <p:nvPr/>
        </p:nvSpPr>
        <p:spPr>
          <a:xfrm>
            <a:off x="9356607" y="1389554"/>
            <a:ext cx="2179793" cy="13524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nl-BE" sz="2400" b="1" dirty="0">
                <a:latin typeface="+mj-lt"/>
              </a:rPr>
              <a:t>Ali Intizar</a:t>
            </a:r>
          </a:p>
          <a:p>
            <a:pPr marL="0" indent="0" fontAlgn="base">
              <a:buNone/>
            </a:pPr>
            <a:r>
              <a:rPr lang="nl-BE" sz="2400" b="1" dirty="0">
                <a:latin typeface="+mj-lt"/>
              </a:rPr>
              <a:t>Insight Centre</a:t>
            </a:r>
          </a:p>
        </p:txBody>
      </p:sp>
    </p:spTree>
    <p:extLst>
      <p:ext uri="{BB962C8B-B14F-4D97-AF65-F5344CB8AC3E}">
        <p14:creationId xmlns:p14="http://schemas.microsoft.com/office/powerpoint/2010/main" val="163449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515A-AB98-414E-9425-68D431E360B2}"/>
              </a:ext>
            </a:extLst>
          </p:cNvPr>
          <p:cNvSpPr>
            <a:spLocks noGrp="1"/>
          </p:cNvSpPr>
          <p:nvPr>
            <p:ph type="title"/>
          </p:nvPr>
        </p:nvSpPr>
        <p:spPr/>
        <p:txBody>
          <a:bodyPr/>
          <a:lstStyle/>
          <a:p>
            <a:r>
              <a:rPr lang="en-US" dirty="0"/>
              <a:t>LDAC Committee</a:t>
            </a:r>
            <a:endParaRPr lang="en-NL" dirty="0"/>
          </a:p>
        </p:txBody>
      </p:sp>
      <p:sp>
        <p:nvSpPr>
          <p:cNvPr id="3" name="Content Placeholder 2">
            <a:extLst>
              <a:ext uri="{FF2B5EF4-FFF2-40B4-BE49-F238E27FC236}">
                <a16:creationId xmlns:a16="http://schemas.microsoft.com/office/drawing/2014/main" id="{F66EC0A3-15B2-430D-B079-952DB8D5F34F}"/>
              </a:ext>
            </a:extLst>
          </p:cNvPr>
          <p:cNvSpPr>
            <a:spLocks noGrp="1"/>
          </p:cNvSpPr>
          <p:nvPr>
            <p:ph idx="1"/>
          </p:nvPr>
        </p:nvSpPr>
        <p:spPr>
          <a:xfrm>
            <a:off x="838200" y="1825625"/>
            <a:ext cx="4000500" cy="4351338"/>
          </a:xfrm>
        </p:spPr>
        <p:txBody>
          <a:bodyPr/>
          <a:lstStyle/>
          <a:p>
            <a:r>
              <a:rPr lang="en-US" dirty="0"/>
              <a:t>Planning and overall organization</a:t>
            </a:r>
          </a:p>
          <a:p>
            <a:r>
              <a:rPr lang="en-US" dirty="0"/>
              <a:t>Reviews and publication</a:t>
            </a:r>
          </a:p>
          <a:p>
            <a:r>
              <a:rPr lang="en-US" dirty="0"/>
              <a:t>Program</a:t>
            </a:r>
          </a:p>
          <a:p>
            <a:r>
              <a:rPr lang="en-US" dirty="0"/>
              <a:t>Keynotes</a:t>
            </a:r>
          </a:p>
          <a:p>
            <a:r>
              <a:rPr lang="en-US" dirty="0"/>
              <a:t>Virtual platforms :)</a:t>
            </a:r>
            <a:endParaRPr lang="en-NL" dirty="0"/>
          </a:p>
        </p:txBody>
      </p:sp>
      <p:pic>
        <p:nvPicPr>
          <p:cNvPr id="4" name="Picture 3">
            <a:extLst>
              <a:ext uri="{FF2B5EF4-FFF2-40B4-BE49-F238E27FC236}">
                <a16:creationId xmlns:a16="http://schemas.microsoft.com/office/drawing/2014/main" id="{ECC1240D-833A-4934-9214-EE910315B3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38700" y="1758156"/>
            <a:ext cx="7050486" cy="4486275"/>
          </a:xfrm>
          <a:prstGeom prst="rect">
            <a:avLst/>
          </a:prstGeom>
        </p:spPr>
      </p:pic>
    </p:spTree>
    <p:extLst>
      <p:ext uri="{BB962C8B-B14F-4D97-AF65-F5344CB8AC3E}">
        <p14:creationId xmlns:p14="http://schemas.microsoft.com/office/powerpoint/2010/main" val="211860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BEF3-38E9-41FA-9BB1-A04D5BB77D96}"/>
              </a:ext>
            </a:extLst>
          </p:cNvPr>
          <p:cNvSpPr>
            <a:spLocks noGrp="1"/>
          </p:cNvSpPr>
          <p:nvPr>
            <p:ph type="title"/>
          </p:nvPr>
        </p:nvSpPr>
        <p:spPr/>
        <p:txBody>
          <a:bodyPr/>
          <a:lstStyle/>
          <a:p>
            <a:r>
              <a:rPr lang="en-US" dirty="0"/>
              <a:t>Local Committee</a:t>
            </a:r>
            <a:endParaRPr lang="en-NL" dirty="0"/>
          </a:p>
        </p:txBody>
      </p:sp>
      <p:sp>
        <p:nvSpPr>
          <p:cNvPr id="3" name="Content Placeholder 2">
            <a:extLst>
              <a:ext uri="{FF2B5EF4-FFF2-40B4-BE49-F238E27FC236}">
                <a16:creationId xmlns:a16="http://schemas.microsoft.com/office/drawing/2014/main" id="{89EF4032-E89C-4FB8-A143-A3AEA6883D2B}"/>
              </a:ext>
            </a:extLst>
          </p:cNvPr>
          <p:cNvSpPr>
            <a:spLocks noGrp="1"/>
          </p:cNvSpPr>
          <p:nvPr>
            <p:ph idx="1"/>
          </p:nvPr>
        </p:nvSpPr>
        <p:spPr/>
        <p:txBody>
          <a:bodyPr/>
          <a:lstStyle/>
          <a:p>
            <a:r>
              <a:rPr lang="en-US" dirty="0"/>
              <a:t>Logistics, registration, financials and sponsoring</a:t>
            </a:r>
          </a:p>
          <a:p>
            <a:r>
              <a:rPr lang="en-US" dirty="0"/>
              <a:t>Social events</a:t>
            </a:r>
          </a:p>
          <a:p>
            <a:r>
              <a:rPr lang="en-US" dirty="0"/>
              <a:t>Advertisement</a:t>
            </a:r>
          </a:p>
          <a:p>
            <a:r>
              <a:rPr lang="en-US" dirty="0"/>
              <a:t>Virtual platforms :)</a:t>
            </a:r>
            <a:endParaRPr lang="en-NL" dirty="0"/>
          </a:p>
        </p:txBody>
      </p:sp>
      <p:pic>
        <p:nvPicPr>
          <p:cNvPr id="4" name="Picture 3">
            <a:extLst>
              <a:ext uri="{FF2B5EF4-FFF2-40B4-BE49-F238E27FC236}">
                <a16:creationId xmlns:a16="http://schemas.microsoft.com/office/drawing/2014/main" id="{6B696E89-2A18-4B4C-B164-2A7F776B4D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463"/>
          <a:stretch/>
        </p:blipFill>
        <p:spPr>
          <a:xfrm>
            <a:off x="838200" y="4001294"/>
            <a:ext cx="7773172" cy="2501900"/>
          </a:xfrm>
          <a:prstGeom prst="rect">
            <a:avLst/>
          </a:prstGeom>
        </p:spPr>
      </p:pic>
    </p:spTree>
    <p:extLst>
      <p:ext uri="{BB962C8B-B14F-4D97-AF65-F5344CB8AC3E}">
        <p14:creationId xmlns:p14="http://schemas.microsoft.com/office/powerpoint/2010/main" val="3685126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981C-9040-4C10-90D9-1EEB8909589B}"/>
              </a:ext>
            </a:extLst>
          </p:cNvPr>
          <p:cNvSpPr>
            <a:spLocks noGrp="1"/>
          </p:cNvSpPr>
          <p:nvPr>
            <p:ph type="title"/>
          </p:nvPr>
        </p:nvSpPr>
        <p:spPr/>
        <p:txBody>
          <a:bodyPr/>
          <a:lstStyle/>
          <a:p>
            <a:r>
              <a:rPr lang="en-US" dirty="0"/>
              <a:t>Program Committee</a:t>
            </a:r>
            <a:endParaRPr lang="en-NL" dirty="0"/>
          </a:p>
        </p:txBody>
      </p:sp>
      <p:pic>
        <p:nvPicPr>
          <p:cNvPr id="4" name="Picture 3">
            <a:extLst>
              <a:ext uri="{FF2B5EF4-FFF2-40B4-BE49-F238E27FC236}">
                <a16:creationId xmlns:a16="http://schemas.microsoft.com/office/drawing/2014/main" id="{B4F8FA41-F40B-413F-A28F-B494E33D45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379" y="2007394"/>
            <a:ext cx="12127705" cy="3955256"/>
          </a:xfrm>
          <a:prstGeom prst="rect">
            <a:avLst/>
          </a:prstGeom>
        </p:spPr>
      </p:pic>
    </p:spTree>
    <p:extLst>
      <p:ext uri="{BB962C8B-B14F-4D97-AF65-F5344CB8AC3E}">
        <p14:creationId xmlns:p14="http://schemas.microsoft.com/office/powerpoint/2010/main" val="298121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E91C2-3EC9-4A21-A30C-FBD0EF02E311}"/>
              </a:ext>
            </a:extLst>
          </p:cNvPr>
          <p:cNvSpPr>
            <a:spLocks noGrp="1"/>
          </p:cNvSpPr>
          <p:nvPr>
            <p:ph type="title"/>
          </p:nvPr>
        </p:nvSpPr>
        <p:spPr>
          <a:xfrm>
            <a:off x="838200" y="0"/>
            <a:ext cx="10515600" cy="1325563"/>
          </a:xfrm>
        </p:spPr>
        <p:txBody>
          <a:bodyPr/>
          <a:lstStyle/>
          <a:p>
            <a:r>
              <a:rPr lang="en-US" dirty="0"/>
              <a:t>Proceedings in CEUR-WS</a:t>
            </a:r>
            <a:endParaRPr lang="en-NL" dirty="0"/>
          </a:p>
        </p:txBody>
      </p:sp>
      <p:pic>
        <p:nvPicPr>
          <p:cNvPr id="4" name="Picture 3">
            <a:extLst>
              <a:ext uri="{FF2B5EF4-FFF2-40B4-BE49-F238E27FC236}">
                <a16:creationId xmlns:a16="http://schemas.microsoft.com/office/drawing/2014/main" id="{EB51D8AC-C7A1-4A58-861B-D2F112758D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0200" y="3733149"/>
            <a:ext cx="3949700" cy="2759726"/>
          </a:xfrm>
          <a:prstGeom prst="rect">
            <a:avLst/>
          </a:prstGeom>
        </p:spPr>
      </p:pic>
      <p:pic>
        <p:nvPicPr>
          <p:cNvPr id="5" name="Picture 4">
            <a:extLst>
              <a:ext uri="{FF2B5EF4-FFF2-40B4-BE49-F238E27FC236}">
                <a16:creationId xmlns:a16="http://schemas.microsoft.com/office/drawing/2014/main" id="{075AD472-4986-4BE0-B595-1BDD1D2C9B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80589" y="1290637"/>
            <a:ext cx="7095511" cy="5202238"/>
          </a:xfrm>
          <a:prstGeom prst="rect">
            <a:avLst/>
          </a:prstGeom>
        </p:spPr>
      </p:pic>
      <p:sp>
        <p:nvSpPr>
          <p:cNvPr id="6" name="Content Placeholder 2">
            <a:extLst>
              <a:ext uri="{FF2B5EF4-FFF2-40B4-BE49-F238E27FC236}">
                <a16:creationId xmlns:a16="http://schemas.microsoft.com/office/drawing/2014/main" id="{F31B8BF3-33B5-46F4-8DD2-60BD3B3D830D}"/>
              </a:ext>
            </a:extLst>
          </p:cNvPr>
          <p:cNvSpPr>
            <a:spLocks noGrp="1"/>
          </p:cNvSpPr>
          <p:nvPr>
            <p:ph idx="1"/>
          </p:nvPr>
        </p:nvSpPr>
        <p:spPr>
          <a:xfrm>
            <a:off x="838200" y="1290637"/>
            <a:ext cx="4000500" cy="2138363"/>
          </a:xfrm>
        </p:spPr>
        <p:txBody>
          <a:bodyPr/>
          <a:lstStyle/>
          <a:p>
            <a:r>
              <a:rPr lang="en-US" dirty="0"/>
              <a:t>Open</a:t>
            </a:r>
          </a:p>
          <a:p>
            <a:r>
              <a:rPr lang="en-US" dirty="0"/>
              <a:t>Creative Commons CC0</a:t>
            </a:r>
          </a:p>
          <a:p>
            <a:r>
              <a:rPr lang="en-US" dirty="0"/>
              <a:t>Online</a:t>
            </a:r>
          </a:p>
          <a:p>
            <a:r>
              <a:rPr lang="en-US" dirty="0"/>
              <a:t>IAOA-supported</a:t>
            </a:r>
            <a:endParaRPr lang="en-NL" dirty="0"/>
          </a:p>
        </p:txBody>
      </p:sp>
    </p:spTree>
    <p:extLst>
      <p:ext uri="{BB962C8B-B14F-4D97-AF65-F5344CB8AC3E}">
        <p14:creationId xmlns:p14="http://schemas.microsoft.com/office/powerpoint/2010/main" val="105285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9F708-5B43-4FD4-9D80-32A226AE36BB}"/>
              </a:ext>
            </a:extLst>
          </p:cNvPr>
          <p:cNvSpPr>
            <a:spLocks noGrp="1"/>
          </p:cNvSpPr>
          <p:nvPr>
            <p:ph type="title"/>
          </p:nvPr>
        </p:nvSpPr>
        <p:spPr/>
        <p:txBody>
          <a:bodyPr/>
          <a:lstStyle/>
          <a:p>
            <a:r>
              <a:rPr lang="en-US" dirty="0"/>
              <a:t>Supported by…</a:t>
            </a:r>
            <a:endParaRPr lang="en-NL" dirty="0"/>
          </a:p>
        </p:txBody>
      </p:sp>
      <p:sp>
        <p:nvSpPr>
          <p:cNvPr id="5" name="Text Placeholder 4">
            <a:extLst>
              <a:ext uri="{FF2B5EF4-FFF2-40B4-BE49-F238E27FC236}">
                <a16:creationId xmlns:a16="http://schemas.microsoft.com/office/drawing/2014/main" id="{19EB89B7-D972-4884-B324-AB96311448A6}"/>
              </a:ext>
            </a:extLst>
          </p:cNvPr>
          <p:cNvSpPr>
            <a:spLocks noGrp="1"/>
          </p:cNvSpPr>
          <p:nvPr>
            <p:ph type="body" idx="1"/>
          </p:nvPr>
        </p:nvSpPr>
        <p:spPr/>
        <p:txBody>
          <a:bodyPr/>
          <a:lstStyle/>
          <a:p>
            <a:endParaRPr lang="en-NL"/>
          </a:p>
        </p:txBody>
      </p:sp>
    </p:spTree>
    <p:extLst>
      <p:ext uri="{BB962C8B-B14F-4D97-AF65-F5344CB8AC3E}">
        <p14:creationId xmlns:p14="http://schemas.microsoft.com/office/powerpoint/2010/main" val="2817406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0A67C-B33C-E242-A3C7-062C9D795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29" y="1006426"/>
            <a:ext cx="6163349" cy="6015626"/>
          </a:xfrm>
          <a:prstGeom prst="rect">
            <a:avLst/>
          </a:prstGeom>
        </p:spPr>
      </p:pic>
      <p:pic>
        <p:nvPicPr>
          <p:cNvPr id="6" name="Picture 5">
            <a:extLst>
              <a:ext uri="{FF2B5EF4-FFF2-40B4-BE49-F238E27FC236}">
                <a16:creationId xmlns:a16="http://schemas.microsoft.com/office/drawing/2014/main" id="{A58AF48E-97C4-374D-B214-8A6494D20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0932" y="4130068"/>
            <a:ext cx="693836" cy="244889"/>
          </a:xfrm>
          <a:prstGeom prst="rect">
            <a:avLst/>
          </a:prstGeom>
        </p:spPr>
      </p:pic>
      <p:sp>
        <p:nvSpPr>
          <p:cNvPr id="7" name="TextBox 6">
            <a:extLst>
              <a:ext uri="{FF2B5EF4-FFF2-40B4-BE49-F238E27FC236}">
                <a16:creationId xmlns:a16="http://schemas.microsoft.com/office/drawing/2014/main" id="{5626D2D1-EF9B-0242-9F35-5EE47289AD2A}"/>
              </a:ext>
            </a:extLst>
          </p:cNvPr>
          <p:cNvSpPr txBox="1"/>
          <p:nvPr/>
        </p:nvSpPr>
        <p:spPr>
          <a:xfrm>
            <a:off x="3306667" y="3798795"/>
            <a:ext cx="959848" cy="215444"/>
          </a:xfrm>
          <a:prstGeom prst="rect">
            <a:avLst/>
          </a:prstGeom>
          <a:noFill/>
        </p:spPr>
        <p:txBody>
          <a:bodyPr wrap="square" rtlCol="0">
            <a:spAutoFit/>
          </a:bodyPr>
          <a:lstStyle/>
          <a:p>
            <a:r>
              <a:rPr lang="en-IE" sz="800" b="1" dirty="0">
                <a:solidFill>
                  <a:schemeClr val="bg1"/>
                </a:solidFill>
              </a:rPr>
              <a:t>NUI Galway</a:t>
            </a:r>
          </a:p>
        </p:txBody>
      </p:sp>
      <p:sp>
        <p:nvSpPr>
          <p:cNvPr id="8" name="Rectangle 7">
            <a:extLst>
              <a:ext uri="{FF2B5EF4-FFF2-40B4-BE49-F238E27FC236}">
                <a16:creationId xmlns:a16="http://schemas.microsoft.com/office/drawing/2014/main" id="{BE1BA6A1-FAED-144F-9418-1E4E73FA0122}"/>
              </a:ext>
            </a:extLst>
          </p:cNvPr>
          <p:cNvSpPr/>
          <p:nvPr/>
        </p:nvSpPr>
        <p:spPr>
          <a:xfrm>
            <a:off x="4311320" y="4091022"/>
            <a:ext cx="904524" cy="215444"/>
          </a:xfrm>
          <a:prstGeom prst="rect">
            <a:avLst/>
          </a:prstGeom>
        </p:spPr>
        <p:txBody>
          <a:bodyPr wrap="square">
            <a:spAutoFit/>
          </a:bodyPr>
          <a:lstStyle/>
          <a:p>
            <a:r>
              <a:rPr lang="en-IE" sz="800" b="1" dirty="0">
                <a:solidFill>
                  <a:schemeClr val="bg1"/>
                </a:solidFill>
              </a:rPr>
              <a:t>Athlone IT</a:t>
            </a:r>
          </a:p>
        </p:txBody>
      </p:sp>
      <p:pic>
        <p:nvPicPr>
          <p:cNvPr id="9" name="Picture 8">
            <a:extLst>
              <a:ext uri="{FF2B5EF4-FFF2-40B4-BE49-F238E27FC236}">
                <a16:creationId xmlns:a16="http://schemas.microsoft.com/office/drawing/2014/main" id="{F8989475-F4CB-BD47-A025-9D290C1FEA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228"/>
          <a:stretch/>
        </p:blipFill>
        <p:spPr>
          <a:xfrm>
            <a:off x="4382713" y="3630657"/>
            <a:ext cx="473698" cy="336275"/>
          </a:xfrm>
          <a:prstGeom prst="rect">
            <a:avLst/>
          </a:prstGeom>
        </p:spPr>
      </p:pic>
      <p:sp>
        <p:nvSpPr>
          <p:cNvPr id="10" name="Rectangle 9">
            <a:extLst>
              <a:ext uri="{FF2B5EF4-FFF2-40B4-BE49-F238E27FC236}">
                <a16:creationId xmlns:a16="http://schemas.microsoft.com/office/drawing/2014/main" id="{CE6F9AE5-8B3C-7348-96D3-338B9CB014FC}"/>
              </a:ext>
            </a:extLst>
          </p:cNvPr>
          <p:cNvSpPr/>
          <p:nvPr/>
        </p:nvSpPr>
        <p:spPr>
          <a:xfrm>
            <a:off x="4990096" y="4288177"/>
            <a:ext cx="853145" cy="184666"/>
          </a:xfrm>
          <a:prstGeom prst="rect">
            <a:avLst/>
          </a:prstGeom>
        </p:spPr>
        <p:txBody>
          <a:bodyPr wrap="square">
            <a:spAutoFit/>
          </a:bodyPr>
          <a:lstStyle/>
          <a:p>
            <a:r>
              <a:rPr lang="en-IE" sz="600" b="1" dirty="0">
                <a:solidFill>
                  <a:schemeClr val="bg1"/>
                </a:solidFill>
              </a:rPr>
              <a:t>NUI </a:t>
            </a:r>
            <a:r>
              <a:rPr lang="en-IE" sz="600" b="1" dirty="0" err="1">
                <a:solidFill>
                  <a:schemeClr val="bg1"/>
                </a:solidFill>
              </a:rPr>
              <a:t>Maynooth</a:t>
            </a:r>
            <a:endParaRPr lang="en-IE" sz="600" b="1" dirty="0">
              <a:solidFill>
                <a:schemeClr val="bg1"/>
              </a:solidFill>
            </a:endParaRPr>
          </a:p>
        </p:txBody>
      </p:sp>
      <p:pic>
        <p:nvPicPr>
          <p:cNvPr id="11" name="Picture 10">
            <a:extLst>
              <a:ext uri="{FF2B5EF4-FFF2-40B4-BE49-F238E27FC236}">
                <a16:creationId xmlns:a16="http://schemas.microsoft.com/office/drawing/2014/main" id="{407FD6A5-FE28-5649-A794-7D1B309B59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50252" y="3958397"/>
            <a:ext cx="407620" cy="400656"/>
          </a:xfrm>
          <a:prstGeom prst="rect">
            <a:avLst/>
          </a:prstGeom>
        </p:spPr>
      </p:pic>
      <p:pic>
        <p:nvPicPr>
          <p:cNvPr id="12" name="Picture 11">
            <a:extLst>
              <a:ext uri="{FF2B5EF4-FFF2-40B4-BE49-F238E27FC236}">
                <a16:creationId xmlns:a16="http://schemas.microsoft.com/office/drawing/2014/main" id="{C9D2D211-A506-7A4A-B716-58AE15F050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7942" y="3454365"/>
            <a:ext cx="545625" cy="344430"/>
          </a:xfrm>
          <a:prstGeom prst="rect">
            <a:avLst/>
          </a:prstGeom>
        </p:spPr>
      </p:pic>
      <p:pic>
        <p:nvPicPr>
          <p:cNvPr id="13" name="Picture 12">
            <a:extLst>
              <a:ext uri="{FF2B5EF4-FFF2-40B4-BE49-F238E27FC236}">
                <a16:creationId xmlns:a16="http://schemas.microsoft.com/office/drawing/2014/main" id="{85582AA4-F977-EB43-A693-B9324E25B9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3499" y="3813883"/>
            <a:ext cx="559366" cy="344842"/>
          </a:xfrm>
          <a:prstGeom prst="rect">
            <a:avLst/>
          </a:prstGeom>
        </p:spPr>
      </p:pic>
      <p:pic>
        <p:nvPicPr>
          <p:cNvPr id="14" name="Picture 13">
            <a:extLst>
              <a:ext uri="{FF2B5EF4-FFF2-40B4-BE49-F238E27FC236}">
                <a16:creationId xmlns:a16="http://schemas.microsoft.com/office/drawing/2014/main" id="{33213562-9884-5E4A-8A43-A8163A7454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0755" y="3950889"/>
            <a:ext cx="321262" cy="424069"/>
          </a:xfrm>
          <a:prstGeom prst="rect">
            <a:avLst/>
          </a:prstGeom>
        </p:spPr>
      </p:pic>
      <p:pic>
        <p:nvPicPr>
          <p:cNvPr id="15" name="Picture 14">
            <a:extLst>
              <a:ext uri="{FF2B5EF4-FFF2-40B4-BE49-F238E27FC236}">
                <a16:creationId xmlns:a16="http://schemas.microsoft.com/office/drawing/2014/main" id="{436F0D3C-57C0-7841-A3A5-3F5F6999F1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2017" y="3476820"/>
            <a:ext cx="447227" cy="405566"/>
          </a:xfrm>
          <a:prstGeom prst="rect">
            <a:avLst/>
          </a:prstGeom>
        </p:spPr>
      </p:pic>
      <p:sp>
        <p:nvSpPr>
          <p:cNvPr id="16" name="Rectangle 15">
            <a:extLst>
              <a:ext uri="{FF2B5EF4-FFF2-40B4-BE49-F238E27FC236}">
                <a16:creationId xmlns:a16="http://schemas.microsoft.com/office/drawing/2014/main" id="{1209682D-FCBB-8649-9A80-6C0D9253C2E4}"/>
              </a:ext>
            </a:extLst>
          </p:cNvPr>
          <p:cNvSpPr/>
          <p:nvPr/>
        </p:nvSpPr>
        <p:spPr>
          <a:xfrm>
            <a:off x="3579036" y="5898612"/>
            <a:ext cx="676112" cy="215444"/>
          </a:xfrm>
          <a:prstGeom prst="rect">
            <a:avLst/>
          </a:prstGeom>
        </p:spPr>
        <p:txBody>
          <a:bodyPr wrap="square">
            <a:spAutoFit/>
          </a:bodyPr>
          <a:lstStyle/>
          <a:p>
            <a:r>
              <a:rPr lang="en-IE" sz="800" b="1" dirty="0">
                <a:solidFill>
                  <a:schemeClr val="bg1"/>
                </a:solidFill>
              </a:rPr>
              <a:t>Cork IT</a:t>
            </a:r>
          </a:p>
        </p:txBody>
      </p:sp>
      <p:pic>
        <p:nvPicPr>
          <p:cNvPr id="17" name="Picture 16">
            <a:extLst>
              <a:ext uri="{FF2B5EF4-FFF2-40B4-BE49-F238E27FC236}">
                <a16:creationId xmlns:a16="http://schemas.microsoft.com/office/drawing/2014/main" id="{0533ED73-E8A7-4C45-B698-3DCED3A3FF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03021" y="6175188"/>
            <a:ext cx="676112" cy="181845"/>
          </a:xfrm>
          <a:prstGeom prst="rect">
            <a:avLst/>
          </a:prstGeom>
        </p:spPr>
      </p:pic>
      <p:sp>
        <p:nvSpPr>
          <p:cNvPr id="4" name="Content Placeholder 1">
            <a:extLst>
              <a:ext uri="{FF2B5EF4-FFF2-40B4-BE49-F238E27FC236}">
                <a16:creationId xmlns:a16="http://schemas.microsoft.com/office/drawing/2014/main" id="{2335C2E0-15E6-E040-B4F6-52AF66392256}"/>
              </a:ext>
            </a:extLst>
          </p:cNvPr>
          <p:cNvSpPr txBox="1">
            <a:spLocks/>
          </p:cNvSpPr>
          <p:nvPr/>
        </p:nvSpPr>
        <p:spPr>
          <a:xfrm>
            <a:off x="5539199" y="4487571"/>
            <a:ext cx="2276704" cy="1533214"/>
          </a:xfrm>
          <a:prstGeom prst="rect">
            <a:avLst/>
          </a:prstGeom>
          <a:solidFill>
            <a:schemeClr val="accent1">
              <a:lumMod val="7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en-IE" sz="1600" dirty="0">
                <a:solidFill>
                  <a:schemeClr val="bg1"/>
                </a:solidFill>
              </a:rPr>
              <a:t>70 Principle Investigators  &amp; Academic Investigators</a:t>
            </a:r>
          </a:p>
          <a:p>
            <a:pPr marL="50800" indent="0">
              <a:buNone/>
            </a:pPr>
            <a:r>
              <a:rPr lang="en-IE" sz="1600" dirty="0">
                <a:solidFill>
                  <a:schemeClr val="bg1"/>
                </a:solidFill>
              </a:rPr>
              <a:t>300 Researchers &amp; Centre Staff</a:t>
            </a:r>
          </a:p>
        </p:txBody>
      </p:sp>
      <p:sp>
        <p:nvSpPr>
          <p:cNvPr id="2" name="Title 1"/>
          <p:cNvSpPr>
            <a:spLocks noGrp="1"/>
          </p:cNvSpPr>
          <p:nvPr>
            <p:ph type="title"/>
          </p:nvPr>
        </p:nvSpPr>
        <p:spPr>
          <a:xfrm>
            <a:off x="463952" y="135358"/>
            <a:ext cx="10515600" cy="1325563"/>
          </a:xfrm>
        </p:spPr>
        <p:txBody>
          <a:bodyPr/>
          <a:lstStyle/>
          <a:p>
            <a:r>
              <a:rPr lang="en-US" dirty="0"/>
              <a:t>SFI ADAPT Research Centre</a:t>
            </a:r>
            <a:endParaRPr lang="en-GB" dirty="0"/>
          </a:p>
        </p:txBody>
      </p:sp>
      <p:sp>
        <p:nvSpPr>
          <p:cNvPr id="19" name="TextBox 18">
            <a:extLst>
              <a:ext uri="{FF2B5EF4-FFF2-40B4-BE49-F238E27FC236}">
                <a16:creationId xmlns:a16="http://schemas.microsoft.com/office/drawing/2014/main" id="{186F96A3-01C7-FC4E-A881-B7B3AEA4306F}"/>
              </a:ext>
            </a:extLst>
          </p:cNvPr>
          <p:cNvSpPr txBox="1"/>
          <p:nvPr/>
        </p:nvSpPr>
        <p:spPr>
          <a:xfrm>
            <a:off x="8476738" y="1595701"/>
            <a:ext cx="3571683" cy="4524315"/>
          </a:xfrm>
          <a:prstGeom prst="rect">
            <a:avLst/>
          </a:prstGeom>
          <a:noFill/>
        </p:spPr>
        <p:txBody>
          <a:bodyPr wrap="none" rtlCol="0">
            <a:spAutoFit/>
          </a:bodyPr>
          <a:lstStyle/>
          <a:p>
            <a:r>
              <a:rPr lang="en-US" dirty="0">
                <a:solidFill>
                  <a:schemeClr val="accent5">
                    <a:lumMod val="75000"/>
                  </a:schemeClr>
                </a:solidFill>
              </a:rPr>
              <a:t>HQ in Trinity College Dublin</a:t>
            </a:r>
          </a:p>
          <a:p>
            <a:endParaRPr lang="en-US" dirty="0">
              <a:solidFill>
                <a:schemeClr val="accent5">
                  <a:lumMod val="75000"/>
                </a:schemeClr>
              </a:solidFill>
            </a:endParaRPr>
          </a:p>
          <a:p>
            <a:r>
              <a:rPr lang="en-US" dirty="0">
                <a:solidFill>
                  <a:schemeClr val="accent5">
                    <a:lumMod val="75000"/>
                  </a:schemeClr>
                </a:solidFill>
              </a:rPr>
              <a:t>8 Universities across Ireland</a:t>
            </a:r>
          </a:p>
          <a:p>
            <a:endParaRPr lang="en-US" dirty="0">
              <a:solidFill>
                <a:schemeClr val="accent5">
                  <a:lumMod val="75000"/>
                </a:schemeClr>
              </a:solidFill>
            </a:endParaRPr>
          </a:p>
          <a:p>
            <a:r>
              <a:rPr lang="en-US" dirty="0">
                <a:solidFill>
                  <a:schemeClr val="accent5">
                    <a:lumMod val="75000"/>
                  </a:schemeClr>
                </a:solidFill>
              </a:rPr>
              <a:t>Funded Through:</a:t>
            </a:r>
          </a:p>
          <a:p>
            <a:pPr marL="285750" indent="-285750">
              <a:buFont typeface="Arial" panose="020B0604020202020204" pitchFamily="34" charset="0"/>
              <a:buChar char="•"/>
            </a:pPr>
            <a:r>
              <a:rPr lang="en-US" dirty="0">
                <a:solidFill>
                  <a:schemeClr val="accent5">
                    <a:lumMod val="75000"/>
                  </a:schemeClr>
                </a:solidFill>
              </a:rPr>
              <a:t>Science Foundation Ireland</a:t>
            </a:r>
          </a:p>
          <a:p>
            <a:pPr marL="285750" indent="-285750">
              <a:buFont typeface="Arial" panose="020B0604020202020204" pitchFamily="34" charset="0"/>
              <a:buChar char="•"/>
            </a:pPr>
            <a:r>
              <a:rPr lang="en-US" dirty="0">
                <a:solidFill>
                  <a:schemeClr val="accent5">
                    <a:lumMod val="75000"/>
                  </a:schemeClr>
                </a:solidFill>
              </a:rPr>
              <a:t>EU Awards</a:t>
            </a:r>
          </a:p>
          <a:p>
            <a:pPr marL="285750" indent="-285750">
              <a:buFont typeface="Arial" panose="020B0604020202020204" pitchFamily="34" charset="0"/>
              <a:buChar char="•"/>
            </a:pPr>
            <a:r>
              <a:rPr lang="en-US" dirty="0">
                <a:solidFill>
                  <a:schemeClr val="accent5">
                    <a:lumMod val="75000"/>
                  </a:schemeClr>
                </a:solidFill>
              </a:rPr>
              <a:t>Industry</a:t>
            </a:r>
          </a:p>
          <a:p>
            <a:pPr marL="285750" indent="-285750">
              <a:buFont typeface="Arial" panose="020B0604020202020204" pitchFamily="34" charset="0"/>
              <a:buChar char="•"/>
            </a:pPr>
            <a:endParaRPr lang="en-US" dirty="0">
              <a:solidFill>
                <a:schemeClr val="accent5">
                  <a:lumMod val="75000"/>
                </a:schemeClr>
              </a:solidFill>
            </a:endParaRPr>
          </a:p>
          <a:p>
            <a:r>
              <a:rPr lang="en-US" dirty="0">
                <a:solidFill>
                  <a:schemeClr val="accent5">
                    <a:lumMod val="75000"/>
                  </a:schemeClr>
                </a:solidFill>
              </a:rPr>
              <a:t>Research in Depth:</a:t>
            </a:r>
          </a:p>
          <a:p>
            <a:pPr marL="285750" indent="-285750">
              <a:buFont typeface="Arial" panose="020B0604020202020204" pitchFamily="34" charset="0"/>
              <a:buChar char="•"/>
            </a:pPr>
            <a:r>
              <a:rPr lang="en-US" dirty="0">
                <a:solidFill>
                  <a:schemeClr val="accent5">
                    <a:lumMod val="75000"/>
                  </a:schemeClr>
                </a:solidFill>
              </a:rPr>
              <a:t>AI/Machine Learning</a:t>
            </a:r>
          </a:p>
          <a:p>
            <a:pPr marL="285750" indent="-285750">
              <a:buFont typeface="Arial" panose="020B0604020202020204" pitchFamily="34" charset="0"/>
              <a:buChar char="•"/>
            </a:pPr>
            <a:r>
              <a:rPr lang="en-US" dirty="0">
                <a:solidFill>
                  <a:schemeClr val="accent5">
                    <a:lumMod val="75000"/>
                  </a:schemeClr>
                </a:solidFill>
              </a:rPr>
              <a:t>HCI</a:t>
            </a:r>
          </a:p>
          <a:p>
            <a:pPr marL="285750" indent="-285750">
              <a:buFont typeface="Arial" panose="020B0604020202020204" pitchFamily="34" charset="0"/>
              <a:buChar char="•"/>
            </a:pPr>
            <a:r>
              <a:rPr lang="en-US" dirty="0">
                <a:solidFill>
                  <a:schemeClr val="accent5">
                    <a:lumMod val="75000"/>
                  </a:schemeClr>
                </a:solidFill>
              </a:rPr>
              <a:t>NLP/Machine Translation</a:t>
            </a:r>
          </a:p>
          <a:p>
            <a:pPr marL="285750" indent="-285750">
              <a:buFont typeface="Arial" panose="020B0604020202020204" pitchFamily="34" charset="0"/>
              <a:buChar char="•"/>
            </a:pPr>
            <a:r>
              <a:rPr lang="en-US" dirty="0">
                <a:solidFill>
                  <a:schemeClr val="accent5">
                    <a:lumMod val="75000"/>
                  </a:schemeClr>
                </a:solidFill>
              </a:rPr>
              <a:t>Knowledge and Data Engineering</a:t>
            </a:r>
          </a:p>
          <a:p>
            <a:pPr marL="285750" indent="-285750">
              <a:buFont typeface="Arial" panose="020B0604020202020204" pitchFamily="34" charset="0"/>
              <a:buChar char="•"/>
            </a:pPr>
            <a:endParaRPr lang="en-US" dirty="0">
              <a:solidFill>
                <a:schemeClr val="accent5">
                  <a:lumMod val="75000"/>
                </a:schemeClr>
              </a:solidFill>
            </a:endParaRPr>
          </a:p>
          <a:p>
            <a:r>
              <a:rPr lang="en-US">
                <a:solidFill>
                  <a:schemeClr val="accent5">
                    <a:lumMod val="75000"/>
                  </a:schemeClr>
                </a:solidFill>
              </a:rPr>
              <a:t>Proud supporters of LDAC!</a:t>
            </a:r>
            <a:endParaRPr lang="en-US" dirty="0">
              <a:solidFill>
                <a:schemeClr val="accent5">
                  <a:lumMod val="75000"/>
                </a:schemeClr>
              </a:solidFill>
            </a:endParaRPr>
          </a:p>
        </p:txBody>
      </p:sp>
      <p:pic>
        <p:nvPicPr>
          <p:cNvPr id="20" name="Picture 19">
            <a:extLst>
              <a:ext uri="{FF2B5EF4-FFF2-40B4-BE49-F238E27FC236}">
                <a16:creationId xmlns:a16="http://schemas.microsoft.com/office/drawing/2014/main" id="{CFDA66F7-46A0-7D43-8C76-5CB94097B2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27867" y="138346"/>
            <a:ext cx="1669348" cy="1083992"/>
          </a:xfrm>
          <a:prstGeom prst="rect">
            <a:avLst/>
          </a:prstGeom>
        </p:spPr>
      </p:pic>
    </p:spTree>
    <p:extLst>
      <p:ext uri="{BB962C8B-B14F-4D97-AF65-F5344CB8AC3E}">
        <p14:creationId xmlns:p14="http://schemas.microsoft.com/office/powerpoint/2010/main" val="823251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52"/>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32600" y="0"/>
            <a:ext cx="12241524" cy="6892300"/>
          </a:xfrm>
          <a:prstGeom prst="rect">
            <a:avLst/>
          </a:prstGeom>
          <a:noFill/>
          <a:ln>
            <a:noFill/>
          </a:ln>
        </p:spPr>
      </p:pic>
      <p:sp>
        <p:nvSpPr>
          <p:cNvPr id="369" name="Google Shape;369;p52"/>
          <p:cNvSpPr/>
          <p:nvPr/>
        </p:nvSpPr>
        <p:spPr>
          <a:xfrm rot="10800000" flipH="1">
            <a:off x="0" y="-17140"/>
            <a:ext cx="6376138" cy="6892290"/>
          </a:xfrm>
          <a:custGeom>
            <a:avLst/>
            <a:gdLst/>
            <a:ahLst/>
            <a:cxnLst/>
            <a:rect l="l" t="t" r="r" b="b"/>
            <a:pathLst>
              <a:path w="7225086" h="6858000" extrusionOk="0">
                <a:moveTo>
                  <a:pt x="0" y="0"/>
                </a:moveTo>
                <a:lnTo>
                  <a:pt x="6096000" y="0"/>
                </a:lnTo>
                <a:lnTo>
                  <a:pt x="7225086" y="6858000"/>
                </a:lnTo>
                <a:lnTo>
                  <a:pt x="0" y="6858000"/>
                </a:lnTo>
                <a:lnTo>
                  <a:pt x="0" y="0"/>
                </a:lnTo>
                <a:close/>
              </a:path>
            </a:pathLst>
          </a:custGeom>
          <a:solidFill>
            <a:srgbClr val="003E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venir"/>
              <a:ea typeface="Avenir"/>
              <a:cs typeface="Avenir"/>
              <a:sym typeface="Avenir"/>
            </a:endParaRPr>
          </a:p>
        </p:txBody>
      </p:sp>
      <p:cxnSp>
        <p:nvCxnSpPr>
          <p:cNvPr id="370" name="Google Shape;370;p52"/>
          <p:cNvCxnSpPr/>
          <p:nvPr/>
        </p:nvCxnSpPr>
        <p:spPr>
          <a:xfrm>
            <a:off x="512770" y="1014747"/>
            <a:ext cx="0" cy="3304500"/>
          </a:xfrm>
          <a:prstGeom prst="straightConnector1">
            <a:avLst/>
          </a:prstGeom>
          <a:noFill/>
          <a:ln w="19050" cap="flat" cmpd="sng">
            <a:solidFill>
              <a:srgbClr val="CBDB2F"/>
            </a:solidFill>
            <a:prstDash val="solid"/>
            <a:miter lim="800000"/>
            <a:headEnd type="none" w="sm" len="sm"/>
            <a:tailEnd type="none" w="sm" len="sm"/>
          </a:ln>
        </p:spPr>
      </p:cxnSp>
      <p:sp>
        <p:nvSpPr>
          <p:cNvPr id="371" name="Google Shape;371;p52"/>
          <p:cNvSpPr txBox="1"/>
          <p:nvPr/>
        </p:nvSpPr>
        <p:spPr>
          <a:xfrm>
            <a:off x="853000" y="1033272"/>
            <a:ext cx="4068000" cy="3304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Montserrat"/>
                <a:ea typeface="Montserrat"/>
                <a:cs typeface="Montserrat"/>
                <a:sym typeface="Montserrat"/>
              </a:rPr>
              <a:t>Turn your Data into Knowledge</a:t>
            </a:r>
            <a:endParaRPr sz="4800" b="0" i="0" u="none" strike="noStrike" cap="none">
              <a:solidFill>
                <a:schemeClr val="lt1"/>
              </a:solidFill>
              <a:latin typeface="Montserrat"/>
              <a:ea typeface="Montserrat"/>
              <a:cs typeface="Montserrat"/>
              <a:sym typeface="Montserrat"/>
            </a:endParaRPr>
          </a:p>
        </p:txBody>
      </p:sp>
      <p:pic>
        <p:nvPicPr>
          <p:cNvPr id="372" name="Google Shape;372;p52"/>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a:off x="512775" y="5409650"/>
            <a:ext cx="1178524" cy="873051"/>
          </a:xfrm>
          <a:prstGeom prst="rect">
            <a:avLst/>
          </a:prstGeom>
          <a:noFill/>
          <a:ln>
            <a:noFill/>
          </a:ln>
        </p:spPr>
      </p:pic>
    </p:spTree>
    <p:extLst>
      <p:ext uri="{BB962C8B-B14F-4D97-AF65-F5344CB8AC3E}">
        <p14:creationId xmlns:p14="http://schemas.microsoft.com/office/powerpoint/2010/main" val="233377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9F708-5B43-4FD4-9D80-32A226AE36BB}"/>
              </a:ext>
            </a:extLst>
          </p:cNvPr>
          <p:cNvSpPr>
            <a:spLocks noGrp="1"/>
          </p:cNvSpPr>
          <p:nvPr>
            <p:ph type="title"/>
          </p:nvPr>
        </p:nvSpPr>
        <p:spPr/>
        <p:txBody>
          <a:bodyPr/>
          <a:lstStyle/>
          <a:p>
            <a:r>
              <a:rPr lang="en-US" dirty="0"/>
              <a:t>Welcome to LDAC</a:t>
            </a:r>
            <a:endParaRPr lang="en-NL" dirty="0"/>
          </a:p>
        </p:txBody>
      </p:sp>
      <p:sp>
        <p:nvSpPr>
          <p:cNvPr id="5" name="Text Placeholder 4">
            <a:extLst>
              <a:ext uri="{FF2B5EF4-FFF2-40B4-BE49-F238E27FC236}">
                <a16:creationId xmlns:a16="http://schemas.microsoft.com/office/drawing/2014/main" id="{19EB89B7-D972-4884-B324-AB96311448A6}"/>
              </a:ext>
            </a:extLst>
          </p:cNvPr>
          <p:cNvSpPr>
            <a:spLocks noGrp="1"/>
          </p:cNvSpPr>
          <p:nvPr>
            <p:ph type="body" idx="1"/>
          </p:nvPr>
        </p:nvSpPr>
        <p:spPr/>
        <p:txBody>
          <a:bodyPr/>
          <a:lstStyle/>
          <a:p>
            <a:endParaRPr lang="en-NL"/>
          </a:p>
        </p:txBody>
      </p:sp>
    </p:spTree>
    <p:extLst>
      <p:ext uri="{BB962C8B-B14F-4D97-AF65-F5344CB8AC3E}">
        <p14:creationId xmlns:p14="http://schemas.microsoft.com/office/powerpoint/2010/main" val="318739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8F1E9DF-DEC1-A44C-8A51-6D22A2479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9901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2503" y="5136253"/>
            <a:ext cx="5155202" cy="1119494"/>
          </a:xfrm>
          <a:prstGeom prst="rect">
            <a:avLst/>
          </a:prstGeom>
        </p:spPr>
      </p:pic>
      <p:pic>
        <p:nvPicPr>
          <p:cNvPr id="4" name="Picture 3">
            <a:extLst>
              <a:ext uri="{FF2B5EF4-FFF2-40B4-BE49-F238E27FC236}">
                <a16:creationId xmlns:a16="http://schemas.microsoft.com/office/drawing/2014/main" id="{AFB3C201-8872-410C-BA70-D665A03A06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31899" y="1524000"/>
            <a:ext cx="9233443" cy="2755900"/>
          </a:xfrm>
          <a:prstGeom prst="rect">
            <a:avLst/>
          </a:prstGeom>
        </p:spPr>
      </p:pic>
      <p:sp>
        <p:nvSpPr>
          <p:cNvPr id="5" name="Title 1">
            <a:extLst>
              <a:ext uri="{FF2B5EF4-FFF2-40B4-BE49-F238E27FC236}">
                <a16:creationId xmlns:a16="http://schemas.microsoft.com/office/drawing/2014/main" id="{EB0694DA-E946-4B62-BF96-3B2C459DC593}"/>
              </a:ext>
            </a:extLst>
          </p:cNvPr>
          <p:cNvSpPr>
            <a:spLocks noGrp="1"/>
          </p:cNvSpPr>
          <p:nvPr>
            <p:ph type="title"/>
          </p:nvPr>
        </p:nvSpPr>
        <p:spPr>
          <a:xfrm>
            <a:off x="838200" y="365125"/>
            <a:ext cx="10515600" cy="1325563"/>
          </a:xfrm>
        </p:spPr>
        <p:txBody>
          <a:bodyPr/>
          <a:lstStyle/>
          <a:p>
            <a:r>
              <a:rPr lang="en-US" dirty="0"/>
              <a:t>Support</a:t>
            </a:r>
            <a:endParaRPr lang="en-NL" dirty="0"/>
          </a:p>
        </p:txBody>
      </p:sp>
    </p:spTree>
    <p:extLst>
      <p:ext uri="{BB962C8B-B14F-4D97-AF65-F5344CB8AC3E}">
        <p14:creationId xmlns:p14="http://schemas.microsoft.com/office/powerpoint/2010/main" val="398257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9F708-5B43-4FD4-9D80-32A226AE36BB}"/>
              </a:ext>
            </a:extLst>
          </p:cNvPr>
          <p:cNvSpPr>
            <a:spLocks noGrp="1"/>
          </p:cNvSpPr>
          <p:nvPr>
            <p:ph type="title"/>
          </p:nvPr>
        </p:nvSpPr>
        <p:spPr/>
        <p:txBody>
          <a:bodyPr/>
          <a:lstStyle/>
          <a:p>
            <a:r>
              <a:rPr lang="en-US" dirty="0"/>
              <a:t>Practicalities and house rules</a:t>
            </a:r>
            <a:endParaRPr lang="en-NL" dirty="0"/>
          </a:p>
        </p:txBody>
      </p:sp>
      <p:sp>
        <p:nvSpPr>
          <p:cNvPr id="5" name="Text Placeholder 4">
            <a:extLst>
              <a:ext uri="{FF2B5EF4-FFF2-40B4-BE49-F238E27FC236}">
                <a16:creationId xmlns:a16="http://schemas.microsoft.com/office/drawing/2014/main" id="{19EB89B7-D972-4884-B324-AB96311448A6}"/>
              </a:ext>
            </a:extLst>
          </p:cNvPr>
          <p:cNvSpPr>
            <a:spLocks noGrp="1"/>
          </p:cNvSpPr>
          <p:nvPr>
            <p:ph type="body" idx="1"/>
          </p:nvPr>
        </p:nvSpPr>
        <p:spPr/>
        <p:txBody>
          <a:bodyPr/>
          <a:lstStyle/>
          <a:p>
            <a:endParaRPr lang="en-NL"/>
          </a:p>
        </p:txBody>
      </p:sp>
    </p:spTree>
    <p:extLst>
      <p:ext uri="{BB962C8B-B14F-4D97-AF65-F5344CB8AC3E}">
        <p14:creationId xmlns:p14="http://schemas.microsoft.com/office/powerpoint/2010/main" val="3203499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C2BC8A-E2C5-497D-9C0F-B8E75226CE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97856" y="1690688"/>
            <a:ext cx="6033729" cy="4216626"/>
          </a:xfrm>
          <a:prstGeom prst="rect">
            <a:avLst/>
          </a:prstGeom>
        </p:spPr>
      </p:pic>
      <p:sp>
        <p:nvSpPr>
          <p:cNvPr id="5" name="Rectangle 4">
            <a:extLst>
              <a:ext uri="{FF2B5EF4-FFF2-40B4-BE49-F238E27FC236}">
                <a16:creationId xmlns:a16="http://schemas.microsoft.com/office/drawing/2014/main" id="{169D431C-445C-43A4-8F95-E5CB0007115A}"/>
              </a:ext>
            </a:extLst>
          </p:cNvPr>
          <p:cNvSpPr/>
          <p:nvPr/>
        </p:nvSpPr>
        <p:spPr>
          <a:xfrm>
            <a:off x="6579967" y="6407139"/>
            <a:ext cx="5337615" cy="369332"/>
          </a:xfrm>
          <a:prstGeom prst="rect">
            <a:avLst/>
          </a:prstGeom>
        </p:spPr>
        <p:txBody>
          <a:bodyPr wrap="none">
            <a:spAutoFit/>
          </a:bodyPr>
          <a:lstStyle/>
          <a:p>
            <a:pPr>
              <a:spcAft>
                <a:spcPts val="600"/>
              </a:spcAft>
            </a:pPr>
            <a:r>
              <a:rPr lang="nl-BE" dirty="0">
                <a:hlinkClick r:id="rId3"/>
              </a:rPr>
              <a:t>http://linkedbuildingdata.net/ldac2020/ldac_program/</a:t>
            </a:r>
            <a:endParaRPr lang="en-NL"/>
          </a:p>
        </p:txBody>
      </p:sp>
      <p:sp>
        <p:nvSpPr>
          <p:cNvPr id="6" name="Title 1">
            <a:extLst>
              <a:ext uri="{FF2B5EF4-FFF2-40B4-BE49-F238E27FC236}">
                <a16:creationId xmlns:a16="http://schemas.microsoft.com/office/drawing/2014/main" id="{BDDA13B2-6DF9-4A02-A7D4-D59E740B61D9}"/>
              </a:ext>
            </a:extLst>
          </p:cNvPr>
          <p:cNvSpPr>
            <a:spLocks noGrp="1"/>
          </p:cNvSpPr>
          <p:nvPr>
            <p:ph type="title"/>
          </p:nvPr>
        </p:nvSpPr>
        <p:spPr>
          <a:xfrm>
            <a:off x="838200" y="365125"/>
            <a:ext cx="10515600" cy="1325563"/>
          </a:xfrm>
        </p:spPr>
        <p:txBody>
          <a:bodyPr/>
          <a:lstStyle/>
          <a:p>
            <a:r>
              <a:rPr lang="en-US" dirty="0"/>
              <a:t>Register for individual sessions</a:t>
            </a:r>
            <a:endParaRPr lang="en-NL" dirty="0"/>
          </a:p>
        </p:txBody>
      </p:sp>
      <p:pic>
        <p:nvPicPr>
          <p:cNvPr id="2" name="Picture 1">
            <a:extLst>
              <a:ext uri="{FF2B5EF4-FFF2-40B4-BE49-F238E27FC236}">
                <a16:creationId xmlns:a16="http://schemas.microsoft.com/office/drawing/2014/main" id="{EB5715AD-72C5-4858-9293-D7213B88E5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16296" y="2684562"/>
            <a:ext cx="7701286" cy="2041638"/>
          </a:xfrm>
          <a:prstGeom prst="rect">
            <a:avLst/>
          </a:prstGeom>
          <a:ln w="28575">
            <a:solidFill>
              <a:schemeClr val="tx1"/>
            </a:solidFill>
          </a:ln>
        </p:spPr>
      </p:pic>
    </p:spTree>
    <p:extLst>
      <p:ext uri="{BB962C8B-B14F-4D97-AF65-F5344CB8AC3E}">
        <p14:creationId xmlns:p14="http://schemas.microsoft.com/office/powerpoint/2010/main" val="217344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material, Zoom, and complete detail</a:t>
            </a:r>
            <a:endParaRPr lang="en-GB" dirty="0"/>
          </a:p>
        </p:txBody>
      </p:sp>
      <p:sp>
        <p:nvSpPr>
          <p:cNvPr id="3" name="Content Placeholder 2"/>
          <p:cNvSpPr>
            <a:spLocks noGrp="1"/>
          </p:cNvSpPr>
          <p:nvPr>
            <p:ph idx="1"/>
          </p:nvPr>
        </p:nvSpPr>
        <p:spPr/>
        <p:txBody>
          <a:bodyPr>
            <a:normAutofit/>
          </a:bodyPr>
          <a:lstStyle/>
          <a:p>
            <a:r>
              <a:rPr lang="en-US" dirty="0"/>
              <a:t>Website: </a:t>
            </a:r>
          </a:p>
          <a:p>
            <a:pPr lvl="1"/>
            <a:r>
              <a:rPr lang="en-US" dirty="0"/>
              <a:t>will remain to be updated: </a:t>
            </a:r>
            <a:r>
              <a:rPr lang="en-US" dirty="0">
                <a:hlinkClick r:id="rId2"/>
              </a:rPr>
              <a:t>www.linkedbuildingdata.net/ldac2020</a:t>
            </a:r>
            <a:endParaRPr lang="en-US" dirty="0"/>
          </a:p>
          <a:p>
            <a:pPr lvl="1"/>
            <a:r>
              <a:rPr lang="en-US" dirty="0"/>
              <a:t>Presentations - Papers</a:t>
            </a:r>
          </a:p>
          <a:p>
            <a:r>
              <a:rPr lang="en-US" dirty="0"/>
              <a:t>Detailed Information Sheet </a:t>
            </a:r>
          </a:p>
          <a:p>
            <a:pPr lvl="1"/>
            <a:r>
              <a:rPr lang="en-GB" dirty="0">
                <a:hlinkClick r:id="rId3"/>
              </a:rPr>
              <a:t>https://linkedbuildingdata.net/ldac2020/information_sheet.pdf</a:t>
            </a:r>
            <a:endParaRPr lang="en-GB" dirty="0"/>
          </a:p>
          <a:p>
            <a:r>
              <a:rPr lang="en-US" dirty="0"/>
              <a:t>During Zoom:</a:t>
            </a:r>
          </a:p>
          <a:p>
            <a:pPr lvl="1"/>
            <a:r>
              <a:rPr lang="en-US" dirty="0"/>
              <a:t>Asking questions: Please post any questions in the public IM window on Zoom, or directly to the moderators (who will be listed at the top of the Zoom call as “hosts”). </a:t>
            </a:r>
          </a:p>
          <a:p>
            <a:pPr lvl="1"/>
            <a:r>
              <a:rPr lang="en-US" dirty="0"/>
              <a:t>Host moderator will have name “Pieter </a:t>
            </a:r>
            <a:r>
              <a:rPr lang="en-US" dirty="0" err="1"/>
              <a:t>Pauwels</a:t>
            </a:r>
            <a:r>
              <a:rPr lang="en-US" dirty="0"/>
              <a:t> [moderator]”</a:t>
            </a:r>
          </a:p>
          <a:p>
            <a:pPr lvl="1"/>
            <a:endParaRPr lang="en-US" dirty="0"/>
          </a:p>
          <a:p>
            <a:pPr lvl="1"/>
            <a:endParaRPr lang="en-GB" dirty="0"/>
          </a:p>
        </p:txBody>
      </p:sp>
    </p:spTree>
    <p:extLst>
      <p:ext uri="{BB962C8B-B14F-4D97-AF65-F5344CB8AC3E}">
        <p14:creationId xmlns:p14="http://schemas.microsoft.com/office/powerpoint/2010/main" val="82036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0438-797B-4110-A20D-DD8826087C1C}"/>
              </a:ext>
            </a:extLst>
          </p:cNvPr>
          <p:cNvSpPr>
            <a:spLocks noGrp="1"/>
          </p:cNvSpPr>
          <p:nvPr>
            <p:ph type="title"/>
          </p:nvPr>
        </p:nvSpPr>
        <p:spPr/>
        <p:txBody>
          <a:bodyPr/>
          <a:lstStyle/>
          <a:p>
            <a:r>
              <a:rPr lang="en-US" dirty="0"/>
              <a:t>Breakout sessions</a:t>
            </a:r>
            <a:endParaRPr lang="en-NL" dirty="0"/>
          </a:p>
        </p:txBody>
      </p:sp>
      <p:sp>
        <p:nvSpPr>
          <p:cNvPr id="3" name="Content Placeholder 2">
            <a:extLst>
              <a:ext uri="{FF2B5EF4-FFF2-40B4-BE49-F238E27FC236}">
                <a16:creationId xmlns:a16="http://schemas.microsoft.com/office/drawing/2014/main" id="{46DE1C52-EFC9-4E43-B052-73747F291529}"/>
              </a:ext>
            </a:extLst>
          </p:cNvPr>
          <p:cNvSpPr>
            <a:spLocks noGrp="1"/>
          </p:cNvSpPr>
          <p:nvPr>
            <p:ph idx="1"/>
          </p:nvPr>
        </p:nvSpPr>
        <p:spPr/>
        <p:txBody>
          <a:bodyPr/>
          <a:lstStyle/>
          <a:p>
            <a:r>
              <a:rPr lang="en-US" dirty="0"/>
              <a:t>For each plenary session we will have a </a:t>
            </a:r>
            <a:r>
              <a:rPr lang="en-US" dirty="0">
                <a:solidFill>
                  <a:schemeClr val="accent4"/>
                </a:solidFill>
              </a:rPr>
              <a:t>30 minutes break out session </a:t>
            </a:r>
            <a:r>
              <a:rPr lang="en-US" dirty="0"/>
              <a:t>where we encourage further discussion and interaction. </a:t>
            </a:r>
          </a:p>
          <a:p>
            <a:r>
              <a:rPr lang="en-US" dirty="0"/>
              <a:t>One breakout room </a:t>
            </a:r>
            <a:r>
              <a:rPr lang="en-US" dirty="0">
                <a:solidFill>
                  <a:schemeClr val="accent4"/>
                </a:solidFill>
              </a:rPr>
              <a:t>for each paper presentation</a:t>
            </a:r>
          </a:p>
          <a:p>
            <a:r>
              <a:rPr lang="en-US" dirty="0">
                <a:solidFill>
                  <a:schemeClr val="accent4"/>
                </a:solidFill>
              </a:rPr>
              <a:t>Moderators</a:t>
            </a:r>
            <a:r>
              <a:rPr lang="en-US" dirty="0"/>
              <a:t>: </a:t>
            </a:r>
          </a:p>
          <a:p>
            <a:pPr lvl="1"/>
            <a:r>
              <a:rPr lang="en-US" dirty="0"/>
              <a:t>1 paper presenter</a:t>
            </a:r>
          </a:p>
          <a:p>
            <a:pPr lvl="1"/>
            <a:r>
              <a:rPr lang="en-US" dirty="0"/>
              <a:t>1 LDAC Committee Team member</a:t>
            </a:r>
          </a:p>
          <a:p>
            <a:r>
              <a:rPr lang="en-US" dirty="0"/>
              <a:t>Breakout rooms on request =&gt; Ask in the </a:t>
            </a:r>
            <a:r>
              <a:rPr lang="en-US" dirty="0">
                <a:solidFill>
                  <a:schemeClr val="accent4"/>
                </a:solidFill>
              </a:rPr>
              <a:t>#breakout channel in Slack</a:t>
            </a:r>
            <a:endParaRPr lang="en-NL" dirty="0">
              <a:solidFill>
                <a:schemeClr val="accent4"/>
              </a:solidFill>
            </a:endParaRPr>
          </a:p>
        </p:txBody>
      </p:sp>
    </p:spTree>
    <p:extLst>
      <p:ext uri="{BB962C8B-B14F-4D97-AF65-F5344CB8AC3E}">
        <p14:creationId xmlns:p14="http://schemas.microsoft.com/office/powerpoint/2010/main" val="2541183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0438-797B-4110-A20D-DD8826087C1C}"/>
              </a:ext>
            </a:extLst>
          </p:cNvPr>
          <p:cNvSpPr>
            <a:spLocks noGrp="1"/>
          </p:cNvSpPr>
          <p:nvPr>
            <p:ph type="title"/>
          </p:nvPr>
        </p:nvSpPr>
        <p:spPr/>
        <p:txBody>
          <a:bodyPr/>
          <a:lstStyle/>
          <a:p>
            <a:r>
              <a:rPr lang="en-US" dirty="0"/>
              <a:t>How do break out sessions work?</a:t>
            </a:r>
            <a:endParaRPr lang="en-NL" dirty="0"/>
          </a:p>
        </p:txBody>
      </p:sp>
      <p:sp>
        <p:nvSpPr>
          <p:cNvPr id="3" name="Content Placeholder 2">
            <a:extLst>
              <a:ext uri="{FF2B5EF4-FFF2-40B4-BE49-F238E27FC236}">
                <a16:creationId xmlns:a16="http://schemas.microsoft.com/office/drawing/2014/main" id="{46DE1C52-EFC9-4E43-B052-73747F291529}"/>
              </a:ext>
            </a:extLst>
          </p:cNvPr>
          <p:cNvSpPr>
            <a:spLocks noGrp="1"/>
          </p:cNvSpPr>
          <p:nvPr>
            <p:ph idx="1"/>
          </p:nvPr>
        </p:nvSpPr>
        <p:spPr/>
        <p:txBody>
          <a:bodyPr>
            <a:normAutofit fontScale="92500" lnSpcReduction="20000"/>
          </a:bodyPr>
          <a:lstStyle/>
          <a:p>
            <a:r>
              <a:rPr lang="en-US" dirty="0"/>
              <a:t>You enter a Zoom session </a:t>
            </a:r>
            <a:r>
              <a:rPr lang="en-US" dirty="0">
                <a:solidFill>
                  <a:schemeClr val="accent4"/>
                </a:solidFill>
              </a:rPr>
              <a:t>via the Zoom link </a:t>
            </a:r>
            <a:r>
              <a:rPr lang="en-US" dirty="0"/>
              <a:t>to the </a:t>
            </a:r>
            <a:r>
              <a:rPr lang="en-US" dirty="0">
                <a:solidFill>
                  <a:schemeClr val="accent4"/>
                </a:solidFill>
              </a:rPr>
              <a:t>“Main room”</a:t>
            </a:r>
          </a:p>
          <a:p>
            <a:r>
              <a:rPr lang="en-US" dirty="0"/>
              <a:t>The main room serves as a hallway from which you can </a:t>
            </a:r>
            <a:r>
              <a:rPr lang="en-US" dirty="0">
                <a:solidFill>
                  <a:schemeClr val="accent4"/>
                </a:solidFill>
              </a:rPr>
              <a:t>enter any break out room you would like to be in</a:t>
            </a:r>
            <a:r>
              <a:rPr lang="en-US" dirty="0"/>
              <a:t>.</a:t>
            </a:r>
          </a:p>
          <a:p>
            <a:r>
              <a:rPr lang="en-US" dirty="0"/>
              <a:t>The main room </a:t>
            </a:r>
            <a:r>
              <a:rPr lang="en-US" dirty="0">
                <a:solidFill>
                  <a:schemeClr val="accent4"/>
                </a:solidFill>
              </a:rPr>
              <a:t>displays on screen which </a:t>
            </a:r>
            <a:r>
              <a:rPr lang="en-US" dirty="0"/>
              <a:t>break out rooms are available</a:t>
            </a:r>
          </a:p>
          <a:p>
            <a:r>
              <a:rPr lang="en-US" dirty="0"/>
              <a:t>The main room has </a:t>
            </a:r>
            <a:r>
              <a:rPr lang="en-US" dirty="0">
                <a:solidFill>
                  <a:schemeClr val="accent4"/>
                </a:solidFill>
              </a:rPr>
              <a:t>two hosts</a:t>
            </a:r>
            <a:r>
              <a:rPr lang="en-US" dirty="0"/>
              <a:t> (LDAC Team) who </a:t>
            </a:r>
            <a:r>
              <a:rPr lang="en-US" dirty="0">
                <a:solidFill>
                  <a:schemeClr val="accent4"/>
                </a:solidFill>
              </a:rPr>
              <a:t>will assign you</a:t>
            </a:r>
            <a:r>
              <a:rPr lang="en-US" dirty="0"/>
              <a:t> to break out rooms, based &lt;only&gt; on your name</a:t>
            </a:r>
          </a:p>
          <a:p>
            <a:r>
              <a:rPr lang="en-US" dirty="0"/>
              <a:t>You vote by </a:t>
            </a:r>
            <a:r>
              <a:rPr lang="en-US" dirty="0">
                <a:solidFill>
                  <a:schemeClr val="accent4"/>
                </a:solidFill>
              </a:rPr>
              <a:t>changing your name </a:t>
            </a:r>
            <a:r>
              <a:rPr lang="en-US" dirty="0"/>
              <a:t>to “&lt;your name&gt; [Room 1]”</a:t>
            </a:r>
          </a:p>
          <a:p>
            <a:pPr lvl="1"/>
            <a:r>
              <a:rPr lang="en-US" dirty="0"/>
              <a:t>e.g. “Kris McGlinn [Room 1]”</a:t>
            </a:r>
          </a:p>
          <a:p>
            <a:r>
              <a:rPr lang="en-US" dirty="0"/>
              <a:t>You will then be assigned to a room at breakout. You may change room by editing your name again and returning to the main lobby</a:t>
            </a:r>
          </a:p>
          <a:p>
            <a:pPr lvl="1"/>
            <a:r>
              <a:rPr lang="en-US" dirty="0"/>
              <a:t>e.g. “Kris McGlinn [Room 2]”</a:t>
            </a:r>
          </a:p>
          <a:p>
            <a:r>
              <a:rPr lang="en-US" dirty="0"/>
              <a:t>You leave when you want, but sessions last </a:t>
            </a:r>
            <a:r>
              <a:rPr lang="en-US" dirty="0">
                <a:solidFill>
                  <a:schemeClr val="accent4"/>
                </a:solidFill>
              </a:rPr>
              <a:t>max 30min</a:t>
            </a:r>
            <a:r>
              <a:rPr lang="en-US" dirty="0"/>
              <a:t>.</a:t>
            </a:r>
          </a:p>
          <a:p>
            <a:endParaRPr lang="en-US" dirty="0"/>
          </a:p>
          <a:p>
            <a:endParaRPr lang="en-NL" dirty="0"/>
          </a:p>
        </p:txBody>
      </p:sp>
    </p:spTree>
    <p:extLst>
      <p:ext uri="{BB962C8B-B14F-4D97-AF65-F5344CB8AC3E}">
        <p14:creationId xmlns:p14="http://schemas.microsoft.com/office/powerpoint/2010/main" val="1132552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Slack</a:t>
            </a:r>
            <a:endParaRPr lang="en-GB" dirty="0"/>
          </a:p>
        </p:txBody>
      </p:sp>
      <p:sp>
        <p:nvSpPr>
          <p:cNvPr id="3" name="Content Placeholder 2"/>
          <p:cNvSpPr>
            <a:spLocks noGrp="1"/>
          </p:cNvSpPr>
          <p:nvPr>
            <p:ph idx="1"/>
          </p:nvPr>
        </p:nvSpPr>
        <p:spPr>
          <a:xfrm>
            <a:off x="838200" y="1825625"/>
            <a:ext cx="5435600" cy="4351338"/>
          </a:xfrm>
        </p:spPr>
        <p:txBody>
          <a:bodyPr>
            <a:normAutofit/>
          </a:bodyPr>
          <a:lstStyle/>
          <a:p>
            <a:r>
              <a:rPr lang="en-US" dirty="0"/>
              <a:t>Coffee breaks</a:t>
            </a:r>
          </a:p>
          <a:p>
            <a:r>
              <a:rPr lang="en-US" dirty="0"/>
              <a:t>Private chats</a:t>
            </a:r>
          </a:p>
          <a:p>
            <a:r>
              <a:rPr lang="en-US" dirty="0"/>
              <a:t>Custom channels on request</a:t>
            </a:r>
          </a:p>
          <a:p>
            <a:r>
              <a:rPr lang="en-US" dirty="0"/>
              <a:t>Direct access to Zoom links per session</a:t>
            </a:r>
          </a:p>
          <a:p>
            <a:r>
              <a:rPr lang="en-US" dirty="0"/>
              <a:t>Access to papers, presentations, and presenters</a:t>
            </a:r>
          </a:p>
          <a:p>
            <a:r>
              <a:rPr lang="en-US" dirty="0"/>
              <a:t>Tech support</a:t>
            </a:r>
          </a:p>
          <a:p>
            <a:r>
              <a:rPr lang="en-US" dirty="0"/>
              <a:t>Requesting a breakout room</a:t>
            </a:r>
          </a:p>
          <a:p>
            <a:endParaRPr lang="en-US" dirty="0"/>
          </a:p>
          <a:p>
            <a:endParaRPr lang="en-US" dirty="0"/>
          </a:p>
        </p:txBody>
      </p:sp>
      <p:pic>
        <p:nvPicPr>
          <p:cNvPr id="4" name="Picture 3">
            <a:extLst>
              <a:ext uri="{FF2B5EF4-FFF2-40B4-BE49-F238E27FC236}">
                <a16:creationId xmlns:a16="http://schemas.microsoft.com/office/drawing/2014/main" id="{2D465B41-63B5-4ED6-8B00-2A86AE968373}"/>
              </a:ext>
            </a:extLst>
          </p:cNvPr>
          <p:cNvPicPr>
            <a:picLocks noChangeAspect="1"/>
          </p:cNvPicPr>
          <p:nvPr/>
        </p:nvPicPr>
        <p:blipFill rotWithShape="1">
          <a:blip r:embed="rId2"/>
          <a:srcRect l="23394" t="12980" r="23452" b="17249"/>
          <a:stretch/>
        </p:blipFill>
        <p:spPr>
          <a:xfrm>
            <a:off x="6463370" y="2003425"/>
            <a:ext cx="5166500" cy="3814763"/>
          </a:xfrm>
          <a:prstGeom prst="rect">
            <a:avLst/>
          </a:prstGeom>
        </p:spPr>
      </p:pic>
    </p:spTree>
    <p:extLst>
      <p:ext uri="{BB962C8B-B14F-4D97-AF65-F5344CB8AC3E}">
        <p14:creationId xmlns:p14="http://schemas.microsoft.com/office/powerpoint/2010/main" val="1237918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5A510-6211-44AB-945B-DB145A5F2FF5}"/>
              </a:ext>
            </a:extLst>
          </p:cNvPr>
          <p:cNvSpPr>
            <a:spLocks noGrp="1"/>
          </p:cNvSpPr>
          <p:nvPr>
            <p:ph type="title"/>
          </p:nvPr>
        </p:nvSpPr>
        <p:spPr/>
        <p:txBody>
          <a:bodyPr/>
          <a:lstStyle/>
          <a:p>
            <a:r>
              <a:rPr lang="en-US" dirty="0"/>
              <a:t>Questions?</a:t>
            </a:r>
            <a:endParaRPr lang="en-NL" dirty="0"/>
          </a:p>
        </p:txBody>
      </p:sp>
      <p:sp>
        <p:nvSpPr>
          <p:cNvPr id="3" name="Content Placeholder 2">
            <a:extLst>
              <a:ext uri="{FF2B5EF4-FFF2-40B4-BE49-F238E27FC236}">
                <a16:creationId xmlns:a16="http://schemas.microsoft.com/office/drawing/2014/main" id="{7CB5A870-A87C-4CE8-8C27-008E9CA89A1A}"/>
              </a:ext>
            </a:extLst>
          </p:cNvPr>
          <p:cNvSpPr>
            <a:spLocks noGrp="1"/>
          </p:cNvSpPr>
          <p:nvPr>
            <p:ph idx="1"/>
          </p:nvPr>
        </p:nvSpPr>
        <p:spPr/>
        <p:txBody>
          <a:bodyPr/>
          <a:lstStyle/>
          <a:p>
            <a:r>
              <a:rPr lang="en-US" dirty="0"/>
              <a:t>Find help with one of the 350 people in Slack!</a:t>
            </a:r>
          </a:p>
          <a:p>
            <a:pPr lvl="1"/>
            <a:r>
              <a:rPr lang="en-US" dirty="0"/>
              <a:t>#</a:t>
            </a:r>
            <a:r>
              <a:rPr lang="en-US" dirty="0" err="1"/>
              <a:t>techsupport</a:t>
            </a:r>
            <a:endParaRPr lang="en-US" dirty="0"/>
          </a:p>
          <a:p>
            <a:pPr lvl="1"/>
            <a:r>
              <a:rPr lang="en-US" dirty="0"/>
              <a:t>#general</a:t>
            </a:r>
          </a:p>
          <a:p>
            <a:pPr lvl="1"/>
            <a:r>
              <a:rPr lang="en-US" dirty="0"/>
              <a:t>#speakers</a:t>
            </a:r>
          </a:p>
          <a:p>
            <a:pPr lvl="1"/>
            <a:r>
              <a:rPr lang="en-US" dirty="0"/>
              <a:t>#random</a:t>
            </a:r>
          </a:p>
          <a:p>
            <a:pPr lvl="1"/>
            <a:endParaRPr lang="en-US" dirty="0"/>
          </a:p>
          <a:p>
            <a:r>
              <a:rPr lang="en-US" dirty="0"/>
              <a:t>Or mail to </a:t>
            </a:r>
            <a:r>
              <a:rPr lang="en-US" dirty="0">
                <a:hlinkClick r:id="rId2"/>
              </a:rPr>
              <a:t>ldac2020@linkedbuildingdata.net</a:t>
            </a:r>
            <a:endParaRPr lang="en-US" dirty="0"/>
          </a:p>
          <a:p>
            <a:pPr marL="0" indent="0">
              <a:buNone/>
            </a:pPr>
            <a:endParaRPr lang="en-NL" dirty="0"/>
          </a:p>
        </p:txBody>
      </p:sp>
    </p:spTree>
    <p:extLst>
      <p:ext uri="{BB962C8B-B14F-4D97-AF65-F5344CB8AC3E}">
        <p14:creationId xmlns:p14="http://schemas.microsoft.com/office/powerpoint/2010/main" val="1817517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pipauwel\Dropbox\LDACWorkshops\LDAC2018_London\website\images\ldacLogo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3775" y="3197074"/>
            <a:ext cx="3162300" cy="3423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0"/>
            <a:ext cx="12192000" cy="2387600"/>
          </a:xfrm>
        </p:spPr>
        <p:txBody>
          <a:bodyPr>
            <a:normAutofit/>
          </a:bodyPr>
          <a:lstStyle/>
          <a:p>
            <a:r>
              <a:rPr lang="en-US" sz="4400" b="1" dirty="0"/>
              <a:t>8th International Workshop on</a:t>
            </a:r>
            <a:br>
              <a:rPr lang="en-US" sz="4400" b="1" dirty="0"/>
            </a:br>
            <a:r>
              <a:rPr lang="en-US" sz="4400" b="1" dirty="0"/>
              <a:t>Linked Data in Architecture and Construction</a:t>
            </a:r>
            <a:endParaRPr lang="nl-BE" sz="4400" b="1" dirty="0"/>
          </a:p>
        </p:txBody>
      </p:sp>
      <p:sp>
        <p:nvSpPr>
          <p:cNvPr id="3" name="Subtitle 2"/>
          <p:cNvSpPr>
            <a:spLocks noGrp="1"/>
          </p:cNvSpPr>
          <p:nvPr>
            <p:ph type="subTitle" idx="1"/>
          </p:nvPr>
        </p:nvSpPr>
        <p:spPr>
          <a:xfrm>
            <a:off x="1524000" y="2553699"/>
            <a:ext cx="9144000" cy="3008312"/>
          </a:xfrm>
        </p:spPr>
        <p:txBody>
          <a:bodyPr>
            <a:normAutofit/>
          </a:bodyPr>
          <a:lstStyle/>
          <a:p>
            <a:r>
              <a:rPr lang="nl-BE" dirty="0"/>
              <a:t>Hosted from Dublin, Ireland</a:t>
            </a:r>
          </a:p>
          <a:p>
            <a:endParaRPr lang="nl-BE" dirty="0"/>
          </a:p>
          <a:p>
            <a:r>
              <a:rPr lang="nl-BE" dirty="0"/>
              <a:t>Kris McGlinn, Markus Helfert, Declan O’Sullivan</a:t>
            </a:r>
          </a:p>
          <a:p>
            <a:r>
              <a:rPr lang="nl-BE" dirty="0"/>
              <a:t>Pieter Pauwels, María Poveda-Villalón, Jakob Beetz, </a:t>
            </a:r>
            <a:br>
              <a:rPr lang="nl-BE" dirty="0"/>
            </a:br>
            <a:r>
              <a:rPr lang="nl-BE" dirty="0"/>
              <a:t>Ana Roxin, </a:t>
            </a:r>
            <a:r>
              <a:rPr lang="de-DE" dirty="0"/>
              <a:t>Mads Holten Rasmussen, Anna Wagner</a:t>
            </a:r>
            <a:endParaRPr lang="nl-BE" dirty="0"/>
          </a:p>
          <a:p>
            <a:r>
              <a:rPr lang="en-US" u="sng" dirty="0">
                <a:hlinkClick r:id="rId3"/>
              </a:rPr>
              <a:t>http://linkedbuildingdata.net/ldac2020/</a:t>
            </a:r>
            <a:endParaRPr lang="nl-BE" dirty="0"/>
          </a:p>
          <a:p>
            <a:endParaRPr lang="nl-BE" dirty="0"/>
          </a:p>
          <a:p>
            <a:endParaRPr lang="nl-BE" dirty="0"/>
          </a:p>
          <a:p>
            <a:endParaRPr lang="nl-BE"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42" y="5651863"/>
            <a:ext cx="1669348" cy="1083992"/>
          </a:xfrm>
          <a:prstGeom prst="rect">
            <a:avLst/>
          </a:prstGeom>
        </p:spPr>
      </p:pic>
      <p:pic>
        <p:nvPicPr>
          <p:cNvPr id="1028" name="Picture 4" descr="http://linkedbuildingdata.net/ldac2020/images/tcd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1646" y="5703308"/>
            <a:ext cx="3530419" cy="9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54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CADF-4C9B-431B-B124-B48D1FA0746C}"/>
              </a:ext>
            </a:extLst>
          </p:cNvPr>
          <p:cNvSpPr>
            <a:spLocks noGrp="1"/>
          </p:cNvSpPr>
          <p:nvPr>
            <p:ph type="title"/>
          </p:nvPr>
        </p:nvSpPr>
        <p:spPr/>
        <p:txBody>
          <a:bodyPr/>
          <a:lstStyle/>
          <a:p>
            <a:r>
              <a:rPr lang="en-US" dirty="0"/>
              <a:t>LDAC Track</a:t>
            </a:r>
            <a:endParaRPr lang="en-NL" dirty="0"/>
          </a:p>
        </p:txBody>
      </p:sp>
      <p:sp>
        <p:nvSpPr>
          <p:cNvPr id="3" name="Content Placeholder 2">
            <a:extLst>
              <a:ext uri="{FF2B5EF4-FFF2-40B4-BE49-F238E27FC236}">
                <a16:creationId xmlns:a16="http://schemas.microsoft.com/office/drawing/2014/main" id="{E1A7A2A0-1B3B-4D87-A9CE-F02D556C658F}"/>
              </a:ext>
            </a:extLst>
          </p:cNvPr>
          <p:cNvSpPr>
            <a:spLocks noGrp="1"/>
          </p:cNvSpPr>
          <p:nvPr>
            <p:ph idx="1"/>
          </p:nvPr>
        </p:nvSpPr>
        <p:spPr/>
        <p:txBody>
          <a:bodyPr/>
          <a:lstStyle/>
          <a:p>
            <a:r>
              <a:rPr lang="en-US" dirty="0"/>
              <a:t>LDAC2012, Ghent</a:t>
            </a:r>
          </a:p>
          <a:p>
            <a:r>
              <a:rPr lang="en-US" dirty="0"/>
              <a:t>LDAC2014, Helsinki</a:t>
            </a:r>
          </a:p>
          <a:p>
            <a:r>
              <a:rPr lang="en-US" dirty="0"/>
              <a:t>LDAC2015, Eindhoven</a:t>
            </a:r>
          </a:p>
          <a:p>
            <a:r>
              <a:rPr lang="en-US" dirty="0"/>
              <a:t>LDAC2016, Madrid</a:t>
            </a:r>
          </a:p>
          <a:p>
            <a:r>
              <a:rPr lang="en-US" dirty="0"/>
              <a:t>LDAC2017, Dijon</a:t>
            </a:r>
          </a:p>
          <a:p>
            <a:r>
              <a:rPr lang="en-US" dirty="0"/>
              <a:t>LDAC2018, London</a:t>
            </a:r>
          </a:p>
          <a:p>
            <a:r>
              <a:rPr lang="en-US" dirty="0"/>
              <a:t>LDAC2019, Lisbon</a:t>
            </a:r>
          </a:p>
          <a:p>
            <a:r>
              <a:rPr lang="en-US" dirty="0"/>
              <a:t>LDAC2020, Dublin</a:t>
            </a:r>
            <a:endParaRPr lang="en-NL" dirty="0"/>
          </a:p>
        </p:txBody>
      </p:sp>
      <p:pic>
        <p:nvPicPr>
          <p:cNvPr id="3074" name="Picture 2" descr="Europe - Wikipedia">
            <a:extLst>
              <a:ext uri="{FF2B5EF4-FFF2-40B4-BE49-F238E27FC236}">
                <a16:creationId xmlns:a16="http://schemas.microsoft.com/office/drawing/2014/main" id="{6699B420-D4CE-43F2-B374-BFC14BAF8CB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324475" y="1467346"/>
            <a:ext cx="6419850" cy="50255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9285427-FEBC-4F63-B6E3-6E5DD86515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5363" y="4016027"/>
            <a:ext cx="160337" cy="280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8E70B4-FE51-4E1F-8BA4-4DBD8E2E790D}"/>
              </a:ext>
            </a:extLst>
          </p:cNvPr>
          <p:cNvSpPr txBox="1"/>
          <p:nvPr/>
        </p:nvSpPr>
        <p:spPr>
          <a:xfrm>
            <a:off x="7505700" y="3752850"/>
            <a:ext cx="1171575" cy="307777"/>
          </a:xfrm>
          <a:prstGeom prst="rect">
            <a:avLst/>
          </a:prstGeom>
          <a:noFill/>
        </p:spPr>
        <p:txBody>
          <a:bodyPr wrap="square" rtlCol="0">
            <a:spAutoFit/>
          </a:bodyPr>
          <a:lstStyle/>
          <a:p>
            <a:r>
              <a:rPr lang="en-US" sz="1400" dirty="0"/>
              <a:t>LDAC2015</a:t>
            </a:r>
            <a:endParaRPr lang="en-NL" sz="1400" dirty="0"/>
          </a:p>
        </p:txBody>
      </p:sp>
      <p:pic>
        <p:nvPicPr>
          <p:cNvPr id="8" name="Picture 4">
            <a:extLst>
              <a:ext uri="{FF2B5EF4-FFF2-40B4-BE49-F238E27FC236}">
                <a16:creationId xmlns:a16="http://schemas.microsoft.com/office/drawing/2014/main" id="{CED204E7-A7A0-4010-B3B9-E87DEF5860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6513" y="2796827"/>
            <a:ext cx="160337" cy="2805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0D6CD7E-864D-48BC-A5CD-1DD6F72C1C55}"/>
              </a:ext>
            </a:extLst>
          </p:cNvPr>
          <p:cNvSpPr txBox="1"/>
          <p:nvPr/>
        </p:nvSpPr>
        <p:spPr>
          <a:xfrm>
            <a:off x="9086850" y="2533650"/>
            <a:ext cx="1171575" cy="307777"/>
          </a:xfrm>
          <a:prstGeom prst="rect">
            <a:avLst/>
          </a:prstGeom>
          <a:noFill/>
        </p:spPr>
        <p:txBody>
          <a:bodyPr wrap="square" rtlCol="0">
            <a:spAutoFit/>
          </a:bodyPr>
          <a:lstStyle/>
          <a:p>
            <a:r>
              <a:rPr lang="en-US" sz="1400" dirty="0"/>
              <a:t>LDAC2014</a:t>
            </a:r>
            <a:endParaRPr lang="en-NL" sz="1400" dirty="0"/>
          </a:p>
        </p:txBody>
      </p:sp>
      <p:pic>
        <p:nvPicPr>
          <p:cNvPr id="10" name="Picture 4">
            <a:extLst>
              <a:ext uri="{FF2B5EF4-FFF2-40B4-BE49-F238E27FC236}">
                <a16:creationId xmlns:a16="http://schemas.microsoft.com/office/drawing/2014/main" id="{F86B4043-8F5B-4E09-B506-FF669C7F26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1038" y="3780086"/>
            <a:ext cx="160337" cy="2805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0B65D6A-2CA3-45CA-A9EC-CD34B7BFFB53}"/>
              </a:ext>
            </a:extLst>
          </p:cNvPr>
          <p:cNvSpPr txBox="1"/>
          <p:nvPr/>
        </p:nvSpPr>
        <p:spPr>
          <a:xfrm>
            <a:off x="7143750" y="3516909"/>
            <a:ext cx="1171575" cy="307777"/>
          </a:xfrm>
          <a:prstGeom prst="rect">
            <a:avLst/>
          </a:prstGeom>
          <a:noFill/>
        </p:spPr>
        <p:txBody>
          <a:bodyPr wrap="square" rtlCol="0">
            <a:spAutoFit/>
          </a:bodyPr>
          <a:lstStyle/>
          <a:p>
            <a:r>
              <a:rPr lang="en-US" sz="1400" dirty="0"/>
              <a:t>LDAC2018</a:t>
            </a:r>
            <a:endParaRPr lang="en-NL" sz="1400" dirty="0"/>
          </a:p>
        </p:txBody>
      </p:sp>
      <p:pic>
        <p:nvPicPr>
          <p:cNvPr id="12" name="Picture 4">
            <a:extLst>
              <a:ext uri="{FF2B5EF4-FFF2-40B4-BE49-F238E27FC236}">
                <a16:creationId xmlns:a16="http://schemas.microsoft.com/office/drawing/2014/main" id="{F94DA120-1115-40E4-8894-905848105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613" y="5110113"/>
            <a:ext cx="160337" cy="2805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40E07A3-87B5-4FCB-8504-B193C10A6E72}"/>
              </a:ext>
            </a:extLst>
          </p:cNvPr>
          <p:cNvSpPr txBox="1"/>
          <p:nvPr/>
        </p:nvSpPr>
        <p:spPr>
          <a:xfrm>
            <a:off x="6457950" y="4846936"/>
            <a:ext cx="1171575" cy="307777"/>
          </a:xfrm>
          <a:prstGeom prst="rect">
            <a:avLst/>
          </a:prstGeom>
          <a:noFill/>
        </p:spPr>
        <p:txBody>
          <a:bodyPr wrap="square" rtlCol="0">
            <a:spAutoFit/>
          </a:bodyPr>
          <a:lstStyle/>
          <a:p>
            <a:r>
              <a:rPr lang="en-US" sz="1400" dirty="0"/>
              <a:t>LDAC2016</a:t>
            </a:r>
            <a:endParaRPr lang="en-NL" sz="1400" dirty="0"/>
          </a:p>
        </p:txBody>
      </p:sp>
      <p:pic>
        <p:nvPicPr>
          <p:cNvPr id="14" name="Picture 4">
            <a:extLst>
              <a:ext uri="{FF2B5EF4-FFF2-40B4-BE49-F238E27FC236}">
                <a16:creationId xmlns:a16="http://schemas.microsoft.com/office/drawing/2014/main" id="{C6047A15-8EAE-4335-AA8D-A9F90BA2BE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051" y="5052467"/>
            <a:ext cx="160337" cy="28054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6A62DC4-1FFA-472E-8E23-521E4E63D84C}"/>
              </a:ext>
            </a:extLst>
          </p:cNvPr>
          <p:cNvSpPr txBox="1"/>
          <p:nvPr/>
        </p:nvSpPr>
        <p:spPr>
          <a:xfrm>
            <a:off x="4943475" y="4802336"/>
            <a:ext cx="1171575" cy="307777"/>
          </a:xfrm>
          <a:prstGeom prst="rect">
            <a:avLst/>
          </a:prstGeom>
          <a:noFill/>
        </p:spPr>
        <p:txBody>
          <a:bodyPr wrap="square" rtlCol="0">
            <a:spAutoFit/>
          </a:bodyPr>
          <a:lstStyle/>
          <a:p>
            <a:r>
              <a:rPr lang="en-US" sz="1400" dirty="0"/>
              <a:t>LDAC2019</a:t>
            </a:r>
            <a:endParaRPr lang="en-NL" sz="1400" dirty="0"/>
          </a:p>
        </p:txBody>
      </p:sp>
      <p:pic>
        <p:nvPicPr>
          <p:cNvPr id="16" name="Picture 4">
            <a:extLst>
              <a:ext uri="{FF2B5EF4-FFF2-40B4-BE49-F238E27FC236}">
                <a16:creationId xmlns:a16="http://schemas.microsoft.com/office/drawing/2014/main" id="{96B0FF3A-57D0-44E1-9B4F-8D1B82E724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531" y="3930204"/>
            <a:ext cx="160337" cy="28054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5555BC2-4DBA-46E5-A9AD-B46DA831FBBD}"/>
              </a:ext>
            </a:extLst>
          </p:cNvPr>
          <p:cNvSpPr txBox="1"/>
          <p:nvPr/>
        </p:nvSpPr>
        <p:spPr>
          <a:xfrm>
            <a:off x="6525418" y="4137125"/>
            <a:ext cx="1171575" cy="307777"/>
          </a:xfrm>
          <a:prstGeom prst="rect">
            <a:avLst/>
          </a:prstGeom>
          <a:noFill/>
        </p:spPr>
        <p:txBody>
          <a:bodyPr wrap="square" rtlCol="0">
            <a:spAutoFit/>
          </a:bodyPr>
          <a:lstStyle/>
          <a:p>
            <a:r>
              <a:rPr lang="en-US" sz="1400" dirty="0"/>
              <a:t>LDAC2012</a:t>
            </a:r>
            <a:endParaRPr lang="en-NL" sz="1400" dirty="0"/>
          </a:p>
        </p:txBody>
      </p:sp>
      <p:pic>
        <p:nvPicPr>
          <p:cNvPr id="18" name="Picture 4">
            <a:extLst>
              <a:ext uri="{FF2B5EF4-FFF2-40B4-BE49-F238E27FC236}">
                <a16:creationId xmlns:a16="http://schemas.microsoft.com/office/drawing/2014/main" id="{951A6565-8181-45CD-9B22-07FF69E853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6707" y="3377580"/>
            <a:ext cx="160337" cy="28054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FB7FB37-2FC6-4BD5-8346-717083E5AC34}"/>
              </a:ext>
            </a:extLst>
          </p:cNvPr>
          <p:cNvSpPr txBox="1"/>
          <p:nvPr/>
        </p:nvSpPr>
        <p:spPr>
          <a:xfrm>
            <a:off x="6779419" y="3114403"/>
            <a:ext cx="1171575" cy="307777"/>
          </a:xfrm>
          <a:prstGeom prst="rect">
            <a:avLst/>
          </a:prstGeom>
          <a:noFill/>
        </p:spPr>
        <p:txBody>
          <a:bodyPr wrap="square" rtlCol="0">
            <a:spAutoFit/>
          </a:bodyPr>
          <a:lstStyle/>
          <a:p>
            <a:r>
              <a:rPr lang="en-US" sz="1400" dirty="0"/>
              <a:t>LDAC2020</a:t>
            </a:r>
            <a:endParaRPr lang="en-NL" sz="1400" dirty="0"/>
          </a:p>
        </p:txBody>
      </p:sp>
      <p:pic>
        <p:nvPicPr>
          <p:cNvPr id="20" name="Picture 4">
            <a:extLst>
              <a:ext uri="{FF2B5EF4-FFF2-40B4-BE49-F238E27FC236}">
                <a16:creationId xmlns:a16="http://schemas.microsoft.com/office/drawing/2014/main" id="{E873FF18-AF70-4732-B980-07C08499BF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2423" y="4521400"/>
            <a:ext cx="160337" cy="28054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D7B17E6-F0A2-4029-9AA4-76BD1CCA9FEE}"/>
              </a:ext>
            </a:extLst>
          </p:cNvPr>
          <p:cNvSpPr txBox="1"/>
          <p:nvPr/>
        </p:nvSpPr>
        <p:spPr>
          <a:xfrm>
            <a:off x="7425135" y="4258223"/>
            <a:ext cx="1171575" cy="307777"/>
          </a:xfrm>
          <a:prstGeom prst="rect">
            <a:avLst/>
          </a:prstGeom>
          <a:noFill/>
        </p:spPr>
        <p:txBody>
          <a:bodyPr wrap="square" rtlCol="0">
            <a:spAutoFit/>
          </a:bodyPr>
          <a:lstStyle/>
          <a:p>
            <a:r>
              <a:rPr lang="en-US" sz="1400" dirty="0"/>
              <a:t>LDAC2017</a:t>
            </a:r>
            <a:endParaRPr lang="en-NL" sz="1400" dirty="0"/>
          </a:p>
        </p:txBody>
      </p:sp>
    </p:spTree>
    <p:extLst>
      <p:ext uri="{BB962C8B-B14F-4D97-AF65-F5344CB8AC3E}">
        <p14:creationId xmlns:p14="http://schemas.microsoft.com/office/powerpoint/2010/main" val="275501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3" grpId="0"/>
      <p:bldP spid="15" grpId="0"/>
      <p:bldP spid="17"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B045-F786-4564-A1FB-2D542696D70D}"/>
              </a:ext>
            </a:extLst>
          </p:cNvPr>
          <p:cNvSpPr>
            <a:spLocks noGrp="1"/>
          </p:cNvSpPr>
          <p:nvPr>
            <p:ph type="title"/>
          </p:nvPr>
        </p:nvSpPr>
        <p:spPr/>
        <p:txBody>
          <a:bodyPr/>
          <a:lstStyle/>
          <a:p>
            <a:endParaRPr lang="en-NL"/>
          </a:p>
        </p:txBody>
      </p:sp>
      <p:sp>
        <p:nvSpPr>
          <p:cNvPr id="3" name="Content Placeholder 2">
            <a:extLst>
              <a:ext uri="{FF2B5EF4-FFF2-40B4-BE49-F238E27FC236}">
                <a16:creationId xmlns:a16="http://schemas.microsoft.com/office/drawing/2014/main" id="{E2412507-C0A1-4589-9213-DB99A14760F0}"/>
              </a:ext>
            </a:extLst>
          </p:cNvPr>
          <p:cNvSpPr>
            <a:spLocks noGrp="1"/>
          </p:cNvSpPr>
          <p:nvPr>
            <p:ph idx="1"/>
          </p:nvPr>
        </p:nvSpPr>
        <p:spPr/>
        <p:txBody>
          <a:bodyPr/>
          <a:lstStyle/>
          <a:p>
            <a:endParaRPr lang="en-NL"/>
          </a:p>
        </p:txBody>
      </p:sp>
      <p:pic>
        <p:nvPicPr>
          <p:cNvPr id="4098" name="Picture 2" descr="Linked Building Data | UGent SmartLab">
            <a:extLst>
              <a:ext uri="{FF2B5EF4-FFF2-40B4-BE49-F238E27FC236}">
                <a16:creationId xmlns:a16="http://schemas.microsoft.com/office/drawing/2014/main" id="{177F9CBD-D69A-4461-9AD1-BA2A10EAF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3" y="0"/>
            <a:ext cx="11355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67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0CA8F1-2023-43EE-AB5E-CE0EC6BAECE9}"/>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LDAC 2019 - Lisbon</a:t>
            </a:r>
          </a:p>
        </p:txBody>
      </p:sp>
      <p:pic>
        <p:nvPicPr>
          <p:cNvPr id="7" name="Picture 6">
            <a:extLst>
              <a:ext uri="{FF2B5EF4-FFF2-40B4-BE49-F238E27FC236}">
                <a16:creationId xmlns:a16="http://schemas.microsoft.com/office/drawing/2014/main" id="{AC4AD39B-3092-4833-9EB7-EA8F871FBF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a:stretch/>
        </p:blipFill>
        <p:spPr>
          <a:xfrm>
            <a:off x="317635" y="299363"/>
            <a:ext cx="4160452" cy="3049204"/>
          </a:xfrm>
          <a:prstGeom prst="rect">
            <a:avLst/>
          </a:prstGeom>
        </p:spPr>
      </p:pic>
      <p:pic>
        <p:nvPicPr>
          <p:cNvPr id="8" name="Picture 7" descr="Lisbon, Portugal">
            <a:extLst>
              <a:ext uri="{FF2B5EF4-FFF2-40B4-BE49-F238E27FC236}">
                <a16:creationId xmlns:a16="http://schemas.microsoft.com/office/drawing/2014/main" id="{C7E45985-6FA8-41A2-8038-4F9B8C71A2D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ECFEC34-5264-4B9F-8B55-72074F6BCD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 b="-1"/>
          <a:stretch/>
        </p:blipFill>
        <p:spPr>
          <a:xfrm>
            <a:off x="317635" y="3509433"/>
            <a:ext cx="4160452" cy="3026833"/>
          </a:xfrm>
          <a:prstGeom prst="rect">
            <a:avLst/>
          </a:prstGeom>
        </p:spPr>
      </p:pic>
      <p:pic>
        <p:nvPicPr>
          <p:cNvPr id="11" name="Picture 10">
            <a:extLst>
              <a:ext uri="{FF2B5EF4-FFF2-40B4-BE49-F238E27FC236}">
                <a16:creationId xmlns:a16="http://schemas.microsoft.com/office/drawing/2014/main" id="{1CEFCB56-1AA2-4C75-9246-B7FC7095F2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6817" y="5694351"/>
            <a:ext cx="1566884" cy="5855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6BCF3C8-451B-4525-8B62-30D06E216F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7209" y="5766454"/>
            <a:ext cx="1791139" cy="391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21F24EC-23B3-4043-B355-C7B98321A49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2391" y="5621161"/>
            <a:ext cx="2515689" cy="53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3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 y="-1"/>
            <a:ext cx="12191120" cy="6858495"/>
          </a:xfrm>
          <a:prstGeom prst="rect">
            <a:avLst/>
          </a:prstGeom>
        </p:spPr>
      </p:pic>
    </p:spTree>
    <p:extLst>
      <p:ext uri="{BB962C8B-B14F-4D97-AF65-F5344CB8AC3E}">
        <p14:creationId xmlns:p14="http://schemas.microsoft.com/office/powerpoint/2010/main" val="281297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9F708-5B43-4FD4-9D80-32A226AE36BB}"/>
              </a:ext>
            </a:extLst>
          </p:cNvPr>
          <p:cNvSpPr>
            <a:spLocks noGrp="1"/>
          </p:cNvSpPr>
          <p:nvPr>
            <p:ph type="title"/>
          </p:nvPr>
        </p:nvSpPr>
        <p:spPr/>
        <p:txBody>
          <a:bodyPr/>
          <a:lstStyle/>
          <a:p>
            <a:r>
              <a:rPr lang="en-US" dirty="0"/>
              <a:t>LDAC2020 Program</a:t>
            </a:r>
            <a:endParaRPr lang="en-NL" dirty="0"/>
          </a:p>
        </p:txBody>
      </p:sp>
      <p:sp>
        <p:nvSpPr>
          <p:cNvPr id="5" name="Text Placeholder 4">
            <a:extLst>
              <a:ext uri="{FF2B5EF4-FFF2-40B4-BE49-F238E27FC236}">
                <a16:creationId xmlns:a16="http://schemas.microsoft.com/office/drawing/2014/main" id="{19EB89B7-D972-4884-B324-AB96311448A6}"/>
              </a:ext>
            </a:extLst>
          </p:cNvPr>
          <p:cNvSpPr>
            <a:spLocks noGrp="1"/>
          </p:cNvSpPr>
          <p:nvPr>
            <p:ph type="body" idx="1"/>
          </p:nvPr>
        </p:nvSpPr>
        <p:spPr/>
        <p:txBody>
          <a:bodyPr/>
          <a:lstStyle/>
          <a:p>
            <a:endParaRPr lang="en-NL"/>
          </a:p>
        </p:txBody>
      </p:sp>
    </p:spTree>
    <p:extLst>
      <p:ext uri="{BB962C8B-B14F-4D97-AF65-F5344CB8AC3E}">
        <p14:creationId xmlns:p14="http://schemas.microsoft.com/office/powerpoint/2010/main" val="3068428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C2BC8A-E2C5-497D-9C0F-B8E75226CE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48133" y="323850"/>
            <a:ext cx="8596017" cy="6007263"/>
          </a:xfrm>
          <a:prstGeom prst="rect">
            <a:avLst/>
          </a:prstGeom>
        </p:spPr>
      </p:pic>
      <p:sp>
        <p:nvSpPr>
          <p:cNvPr id="5" name="Rectangle 4">
            <a:extLst>
              <a:ext uri="{FF2B5EF4-FFF2-40B4-BE49-F238E27FC236}">
                <a16:creationId xmlns:a16="http://schemas.microsoft.com/office/drawing/2014/main" id="{169D431C-445C-43A4-8F95-E5CB0007115A}"/>
              </a:ext>
            </a:extLst>
          </p:cNvPr>
          <p:cNvSpPr/>
          <p:nvPr/>
        </p:nvSpPr>
        <p:spPr>
          <a:xfrm>
            <a:off x="6579967" y="6407139"/>
            <a:ext cx="5337615" cy="369332"/>
          </a:xfrm>
          <a:prstGeom prst="rect">
            <a:avLst/>
          </a:prstGeom>
        </p:spPr>
        <p:txBody>
          <a:bodyPr wrap="none">
            <a:spAutoFit/>
          </a:bodyPr>
          <a:lstStyle/>
          <a:p>
            <a:pPr>
              <a:spcAft>
                <a:spcPts val="600"/>
              </a:spcAft>
            </a:pPr>
            <a:r>
              <a:rPr lang="nl-BE" dirty="0">
                <a:hlinkClick r:id="rId3"/>
              </a:rPr>
              <a:t>http://linkedbuildingdata.net/ldac2020/ldac_program/</a:t>
            </a:r>
            <a:endParaRPr lang="en-NL"/>
          </a:p>
        </p:txBody>
      </p:sp>
    </p:spTree>
    <p:extLst>
      <p:ext uri="{BB962C8B-B14F-4D97-AF65-F5344CB8AC3E}">
        <p14:creationId xmlns:p14="http://schemas.microsoft.com/office/powerpoint/2010/main" val="397814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Program Wednesday</a:t>
            </a:r>
            <a:br>
              <a:rPr lang="nl-BE" dirty="0"/>
            </a:br>
            <a:r>
              <a:rPr lang="nl-BE" sz="3200" dirty="0"/>
              <a:t>(</a:t>
            </a:r>
            <a:r>
              <a:rPr lang="nl-BE" sz="2400" dirty="0"/>
              <a:t>All times given in CEST)</a:t>
            </a:r>
            <a:endParaRPr lang="nl-BE" dirty="0"/>
          </a:p>
        </p:txBody>
      </p:sp>
      <p:sp>
        <p:nvSpPr>
          <p:cNvPr id="3" name="Content Placeholder 2"/>
          <p:cNvSpPr>
            <a:spLocks noGrp="1"/>
          </p:cNvSpPr>
          <p:nvPr>
            <p:ph idx="1"/>
          </p:nvPr>
        </p:nvSpPr>
        <p:spPr>
          <a:xfrm>
            <a:off x="6629400" y="1795148"/>
            <a:ext cx="5214257" cy="4351338"/>
          </a:xfrm>
        </p:spPr>
        <p:txBody>
          <a:bodyPr>
            <a:noAutofit/>
          </a:bodyPr>
          <a:lstStyle/>
          <a:p>
            <a:pPr marL="0" indent="0" fontAlgn="base">
              <a:buNone/>
            </a:pPr>
            <a:r>
              <a:rPr lang="nl-BE" sz="1800" b="1" dirty="0">
                <a:latin typeface="+mj-lt"/>
              </a:rPr>
              <a:t>14:00</a:t>
            </a:r>
            <a:r>
              <a:rPr lang="en-US" sz="1800" b="1" dirty="0">
                <a:latin typeface="+mj-lt"/>
              </a:rPr>
              <a:t> – </a:t>
            </a:r>
            <a:r>
              <a:rPr lang="nl-BE" sz="1800" b="1" dirty="0">
                <a:latin typeface="+mj-lt"/>
              </a:rPr>
              <a:t>16:00: plenary session II (Jakob Beetz)</a:t>
            </a:r>
          </a:p>
          <a:p>
            <a:pPr marL="285750" lvl="1" indent="0" fontAlgn="base">
              <a:buNone/>
            </a:pPr>
            <a:r>
              <a:rPr lang="nl-BE" sz="1200" b="1" dirty="0">
                <a:latin typeface="+mj-lt"/>
              </a:rPr>
              <a:t>A GIS-based Ontology for Representing the Surrounding Environment of Buildings to Support Building Renovation</a:t>
            </a:r>
          </a:p>
          <a:p>
            <a:pPr marL="285750" lvl="1" indent="0" fontAlgn="base">
              <a:buNone/>
            </a:pPr>
            <a:r>
              <a:rPr lang="nl-BE" sz="1200" dirty="0">
                <a:latin typeface="+mj-lt"/>
              </a:rPr>
              <a:t>Maryam Daneshfar, Timo Hartmann, Jochen Rabe</a:t>
            </a:r>
          </a:p>
          <a:p>
            <a:pPr marL="285750" lvl="1" indent="0" fontAlgn="base">
              <a:buNone/>
            </a:pPr>
            <a:r>
              <a:rPr lang="nl-BE" sz="1200" b="1" dirty="0">
                <a:latin typeface="+mj-lt"/>
              </a:rPr>
              <a:t>Integration of BIM-related bridge information in an ontological knowledgebase</a:t>
            </a:r>
          </a:p>
          <a:p>
            <a:pPr marL="285750" lvl="1" indent="0" fontAlgn="base">
              <a:buNone/>
            </a:pPr>
            <a:r>
              <a:rPr lang="nl-BE" sz="1200" dirty="0">
                <a:latin typeface="+mj-lt"/>
              </a:rPr>
              <a:t>Al-Hakam Hamdan and Raimar J. Scherer</a:t>
            </a:r>
          </a:p>
          <a:p>
            <a:pPr marL="285750" lvl="1" indent="0" fontAlgn="base">
              <a:buNone/>
            </a:pPr>
            <a:r>
              <a:rPr lang="nl-BE" sz="1200" b="1" dirty="0">
                <a:latin typeface="+mj-lt"/>
              </a:rPr>
              <a:t>Validation of IfcOWL datasets using SHACL</a:t>
            </a:r>
          </a:p>
          <a:p>
            <a:pPr marL="285750" lvl="1" indent="0" fontAlgn="base">
              <a:buNone/>
            </a:pPr>
            <a:r>
              <a:rPr lang="nl-BE" sz="1200" dirty="0">
                <a:latin typeface="+mj-lt"/>
              </a:rPr>
              <a:t>Sander Stolk and Kris McGlinn</a:t>
            </a:r>
          </a:p>
          <a:p>
            <a:pPr marL="285750" lvl="1" indent="0" fontAlgn="base">
              <a:buNone/>
            </a:pPr>
            <a:r>
              <a:rPr lang="nl-BE" sz="1200" b="1" dirty="0">
                <a:latin typeface="+mj-lt"/>
              </a:rPr>
              <a:t>ifcOWL-DfMA a new ontology for the </a:t>
            </a:r>
            <a:r>
              <a:rPr lang="nl-BE" sz="1200" b="1" dirty="0" err="1">
                <a:latin typeface="+mj-lt"/>
              </a:rPr>
              <a:t>offsite</a:t>
            </a:r>
            <a:r>
              <a:rPr lang="nl-BE" sz="1200" b="1" dirty="0">
                <a:latin typeface="+mj-lt"/>
              </a:rPr>
              <a:t> </a:t>
            </a:r>
            <a:r>
              <a:rPr lang="nl-BE" sz="1200" b="1" dirty="0" err="1">
                <a:latin typeface="+mj-lt"/>
              </a:rPr>
              <a:t>construction</a:t>
            </a:r>
            <a:r>
              <a:rPr lang="nl-BE" sz="1200" b="1" dirty="0">
                <a:latin typeface="+mj-lt"/>
              </a:rPr>
              <a:t> domain</a:t>
            </a:r>
          </a:p>
          <a:p>
            <a:pPr marL="285750" lvl="1" indent="0" fontAlgn="base">
              <a:buNone/>
            </a:pPr>
            <a:r>
              <a:rPr lang="nl-BE" sz="1200" dirty="0">
                <a:latin typeface="+mj-lt"/>
              </a:rPr>
              <a:t>Edlira Vakaj and Franco Cheung</a:t>
            </a:r>
          </a:p>
          <a:p>
            <a:pPr marL="285750" lvl="1" indent="0" fontAlgn="base">
              <a:buNone/>
            </a:pPr>
            <a:endParaRPr lang="nl-BE" sz="1200" b="1" dirty="0">
              <a:latin typeface="+mj-lt"/>
            </a:endParaRPr>
          </a:p>
          <a:p>
            <a:pPr marL="0" lvl="1" indent="0" fontAlgn="base">
              <a:buNone/>
            </a:pPr>
            <a:r>
              <a:rPr lang="en-US" sz="1800" b="1" dirty="0">
                <a:latin typeface="+mj-lt"/>
              </a:rPr>
              <a:t>16:15 – 16:45: plenary II break out sessions</a:t>
            </a:r>
          </a:p>
          <a:p>
            <a:pPr marL="0" lvl="1" indent="0" fontAlgn="base">
              <a:buNone/>
            </a:pPr>
            <a:endParaRPr lang="en-US" sz="1800" b="1" dirty="0">
              <a:latin typeface="+mj-lt"/>
            </a:endParaRPr>
          </a:p>
          <a:p>
            <a:pPr marL="0" lvl="1" indent="0" fontAlgn="base">
              <a:buNone/>
            </a:pPr>
            <a:r>
              <a:rPr lang="en-US" sz="1800" b="1" dirty="0">
                <a:latin typeface="+mj-lt"/>
              </a:rPr>
              <a:t>17:00 – 18:00: Keynote I (Juan </a:t>
            </a:r>
            <a:r>
              <a:rPr lang="en-US" sz="1800" b="1" dirty="0" err="1">
                <a:latin typeface="+mj-lt"/>
              </a:rPr>
              <a:t>Sequeda</a:t>
            </a:r>
            <a:r>
              <a:rPr lang="en-US" sz="1800" b="1" dirty="0">
                <a:latin typeface="+mj-lt"/>
              </a:rPr>
              <a:t>)</a:t>
            </a:r>
          </a:p>
          <a:p>
            <a:pPr marL="285750" lvl="1" indent="0" fontAlgn="base">
              <a:buNone/>
            </a:pPr>
            <a:endParaRPr lang="nl-BE" sz="1200" dirty="0">
              <a:latin typeface="+mj-lt"/>
            </a:endParaRPr>
          </a:p>
        </p:txBody>
      </p:sp>
      <p:sp>
        <p:nvSpPr>
          <p:cNvPr id="4" name="Content Placeholder 2"/>
          <p:cNvSpPr txBox="1">
            <a:spLocks/>
          </p:cNvSpPr>
          <p:nvPr/>
        </p:nvSpPr>
        <p:spPr>
          <a:xfrm>
            <a:off x="990600" y="1795148"/>
            <a:ext cx="521425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nl-BE" sz="1800" b="1" dirty="0">
                <a:latin typeface="+mj-lt"/>
              </a:rPr>
              <a:t>09:30</a:t>
            </a:r>
            <a:r>
              <a:rPr lang="en-US" sz="1800" b="1" dirty="0">
                <a:latin typeface="+mj-lt"/>
              </a:rPr>
              <a:t> – </a:t>
            </a:r>
            <a:r>
              <a:rPr lang="nl-BE" sz="1800" b="1" dirty="0">
                <a:latin typeface="+mj-lt"/>
              </a:rPr>
              <a:t>10:00: </a:t>
            </a:r>
            <a:r>
              <a:rPr lang="en-US" sz="1800" b="1" dirty="0">
                <a:latin typeface="+mj-lt"/>
              </a:rPr>
              <a:t>LDAC2020 workshop introduction and opening</a:t>
            </a:r>
          </a:p>
          <a:p>
            <a:pPr marL="0" indent="0" fontAlgn="base">
              <a:buNone/>
            </a:pPr>
            <a:r>
              <a:rPr lang="nl-BE" sz="1800" b="1" dirty="0">
                <a:latin typeface="+mj-lt"/>
              </a:rPr>
              <a:t>10:00</a:t>
            </a:r>
            <a:r>
              <a:rPr lang="en-US" sz="1800" b="1" dirty="0">
                <a:latin typeface="+mj-lt"/>
              </a:rPr>
              <a:t> – </a:t>
            </a:r>
            <a:r>
              <a:rPr lang="nl-BE" sz="1800" b="1" dirty="0">
                <a:latin typeface="+mj-lt"/>
              </a:rPr>
              <a:t>12:00: plenary session I (Pieter Pauwels)</a:t>
            </a:r>
          </a:p>
          <a:p>
            <a:pPr marL="457200" lvl="1" indent="0" fontAlgn="base">
              <a:buFont typeface="Arial" panose="020B0604020202020204" pitchFamily="34" charset="0"/>
              <a:buNone/>
            </a:pPr>
            <a:r>
              <a:rPr lang="en-US" sz="1200" b="1" dirty="0">
                <a:latin typeface="+mj-lt"/>
              </a:rPr>
              <a:t>From </a:t>
            </a:r>
            <a:r>
              <a:rPr lang="en-US" sz="1200" b="1" dirty="0" err="1">
                <a:latin typeface="+mj-lt"/>
              </a:rPr>
              <a:t>obXML</a:t>
            </a:r>
            <a:r>
              <a:rPr lang="en-US" sz="1200" b="1" dirty="0">
                <a:latin typeface="+mj-lt"/>
              </a:rPr>
              <a:t> to the OP Ontology: Developing a Semantic Model for Occupancy Proﬁle</a:t>
            </a:r>
          </a:p>
          <a:p>
            <a:pPr marL="457200" lvl="1" indent="0" fontAlgn="base">
              <a:buFont typeface="Arial" panose="020B0604020202020204" pitchFamily="34" charset="0"/>
              <a:buNone/>
            </a:pPr>
            <a:r>
              <a:rPr lang="en-US" sz="1200" dirty="0">
                <a:latin typeface="+mj-lt"/>
              </a:rPr>
              <a:t>Serge Chavez-Feria, </a:t>
            </a:r>
            <a:r>
              <a:rPr lang="en-US" sz="1200" dirty="0" err="1">
                <a:latin typeface="+mj-lt"/>
              </a:rPr>
              <a:t>Giorgos</a:t>
            </a:r>
            <a:r>
              <a:rPr lang="en-US" sz="1200" dirty="0">
                <a:latin typeface="+mj-lt"/>
              </a:rPr>
              <a:t> </a:t>
            </a:r>
            <a:r>
              <a:rPr lang="en-US" sz="1200" dirty="0" err="1">
                <a:latin typeface="+mj-lt"/>
              </a:rPr>
              <a:t>Giannakis</a:t>
            </a:r>
            <a:r>
              <a:rPr lang="en-US" sz="1200" dirty="0">
                <a:latin typeface="+mj-lt"/>
              </a:rPr>
              <a:t>, Raul </a:t>
            </a:r>
            <a:r>
              <a:rPr lang="en-US" sz="1200" dirty="0" err="1">
                <a:latin typeface="+mj-lt"/>
              </a:rPr>
              <a:t>García</a:t>
            </a:r>
            <a:r>
              <a:rPr lang="en-US" sz="1200" dirty="0">
                <a:latin typeface="+mj-lt"/>
              </a:rPr>
              <a:t>-Castro, and </a:t>
            </a:r>
            <a:r>
              <a:rPr lang="en-US" sz="1200" dirty="0" err="1">
                <a:latin typeface="+mj-lt"/>
              </a:rPr>
              <a:t>María</a:t>
            </a:r>
            <a:r>
              <a:rPr lang="en-US" sz="1200" dirty="0">
                <a:latin typeface="+mj-lt"/>
              </a:rPr>
              <a:t> </a:t>
            </a:r>
            <a:r>
              <a:rPr lang="en-US" sz="1200" dirty="0" err="1">
                <a:latin typeface="+mj-lt"/>
              </a:rPr>
              <a:t>Poveda-Villalón</a:t>
            </a:r>
            <a:endParaRPr lang="en-US" sz="1200" dirty="0">
              <a:latin typeface="+mj-lt"/>
            </a:endParaRPr>
          </a:p>
          <a:p>
            <a:pPr marL="457200" lvl="1" indent="0" fontAlgn="base">
              <a:buFont typeface="Arial" panose="020B0604020202020204" pitchFamily="34" charset="0"/>
              <a:buNone/>
            </a:pPr>
            <a:r>
              <a:rPr lang="en-US" sz="1200" b="1" dirty="0">
                <a:latin typeface="+mj-lt"/>
              </a:rPr>
              <a:t>Linked Data for Smart Homes: Comparing RDF and Labeled Property Graphs</a:t>
            </a:r>
          </a:p>
          <a:p>
            <a:pPr marL="457200" lvl="1" indent="0" fontAlgn="base">
              <a:buFont typeface="Arial" panose="020B0604020202020204" pitchFamily="34" charset="0"/>
              <a:buNone/>
            </a:pPr>
            <a:r>
              <a:rPr lang="en-US" sz="1200" dirty="0">
                <a:latin typeface="+mj-lt"/>
              </a:rPr>
              <a:t>Alex J. A. </a:t>
            </a:r>
            <a:r>
              <a:rPr lang="en-US" sz="1200" dirty="0" err="1">
                <a:latin typeface="+mj-lt"/>
              </a:rPr>
              <a:t>Donkers</a:t>
            </a:r>
            <a:r>
              <a:rPr lang="en-US" sz="1200" dirty="0">
                <a:latin typeface="+mj-lt"/>
              </a:rPr>
              <a:t>, </a:t>
            </a:r>
            <a:r>
              <a:rPr lang="en-US" sz="1200" dirty="0" err="1">
                <a:latin typeface="+mj-lt"/>
              </a:rPr>
              <a:t>Dujuan</a:t>
            </a:r>
            <a:r>
              <a:rPr lang="en-US" sz="1200" dirty="0">
                <a:latin typeface="+mj-lt"/>
              </a:rPr>
              <a:t> Yang, and Nico </a:t>
            </a:r>
            <a:r>
              <a:rPr lang="en-US" sz="1200" dirty="0" err="1">
                <a:latin typeface="+mj-lt"/>
              </a:rPr>
              <a:t>Baken</a:t>
            </a:r>
            <a:endParaRPr lang="en-US" sz="1200" dirty="0">
              <a:latin typeface="+mj-lt"/>
            </a:endParaRPr>
          </a:p>
          <a:p>
            <a:pPr marL="457200" lvl="1" indent="0" fontAlgn="base">
              <a:buFont typeface="Arial" panose="020B0604020202020204" pitchFamily="34" charset="0"/>
              <a:buNone/>
            </a:pPr>
            <a:r>
              <a:rPr lang="en-US" sz="1200" b="1" dirty="0">
                <a:latin typeface="+mj-lt"/>
              </a:rPr>
              <a:t>Towards deﬁning Data Usage Restrictions in the Built Environment</a:t>
            </a:r>
          </a:p>
          <a:p>
            <a:pPr marL="457200" lvl="1" indent="0" fontAlgn="base">
              <a:buFont typeface="Arial" panose="020B0604020202020204" pitchFamily="34" charset="0"/>
              <a:buNone/>
            </a:pPr>
            <a:r>
              <a:rPr lang="en-US" sz="1200" dirty="0">
                <a:latin typeface="+mj-lt"/>
              </a:rPr>
              <a:t>Gonzalo Gil and Iker </a:t>
            </a:r>
            <a:r>
              <a:rPr lang="en-US" sz="1200" dirty="0" err="1">
                <a:latin typeface="+mj-lt"/>
              </a:rPr>
              <a:t>Esnaola</a:t>
            </a:r>
            <a:r>
              <a:rPr lang="en-US" sz="1200" dirty="0">
                <a:latin typeface="+mj-lt"/>
              </a:rPr>
              <a:t>-Gonzalez</a:t>
            </a:r>
          </a:p>
          <a:p>
            <a:pPr marL="457200" lvl="1" indent="0" fontAlgn="base">
              <a:buFont typeface="Arial" panose="020B0604020202020204" pitchFamily="34" charset="0"/>
              <a:buNone/>
            </a:pPr>
            <a:r>
              <a:rPr lang="en-US" sz="1200" b="1" dirty="0">
                <a:latin typeface="+mj-lt"/>
              </a:rPr>
              <a:t>Design and integration of the project-specific ontology for data analytics support</a:t>
            </a:r>
          </a:p>
          <a:p>
            <a:pPr marL="457200" lvl="1" indent="0" fontAlgn="base">
              <a:buFont typeface="Arial" panose="020B0604020202020204" pitchFamily="34" charset="0"/>
              <a:buNone/>
            </a:pPr>
            <a:r>
              <a:rPr lang="en-US" sz="1200" dirty="0" err="1">
                <a:latin typeface="+mj-lt"/>
              </a:rPr>
              <a:t>Miloš</a:t>
            </a:r>
            <a:r>
              <a:rPr lang="en-US" sz="1200" dirty="0">
                <a:latin typeface="+mj-lt"/>
              </a:rPr>
              <a:t> </a:t>
            </a:r>
            <a:r>
              <a:rPr lang="en-US" sz="1200" dirty="0" err="1">
                <a:latin typeface="+mj-lt"/>
              </a:rPr>
              <a:t>Šipetić</a:t>
            </a:r>
            <a:r>
              <a:rPr lang="en-US" sz="1200" dirty="0">
                <a:latin typeface="+mj-lt"/>
              </a:rPr>
              <a:t>, </a:t>
            </a:r>
            <a:r>
              <a:rPr lang="en-US" sz="1200" dirty="0" err="1">
                <a:latin typeface="+mj-lt"/>
              </a:rPr>
              <a:t>Reinhard</a:t>
            </a:r>
            <a:r>
              <a:rPr lang="en-US" sz="1200" dirty="0">
                <a:latin typeface="+mj-lt"/>
              </a:rPr>
              <a:t> </a:t>
            </a:r>
            <a:r>
              <a:rPr lang="en-US" sz="1200" dirty="0" err="1">
                <a:latin typeface="+mj-lt"/>
              </a:rPr>
              <a:t>Jentsch</a:t>
            </a:r>
            <a:r>
              <a:rPr lang="en-US" sz="1200" dirty="0">
                <a:latin typeface="+mj-lt"/>
              </a:rPr>
              <a:t>, </a:t>
            </a:r>
            <a:r>
              <a:rPr lang="en-US" sz="1200" dirty="0" err="1">
                <a:latin typeface="+mj-lt"/>
              </a:rPr>
              <a:t>Judit</a:t>
            </a:r>
            <a:r>
              <a:rPr lang="en-US" sz="1200" dirty="0">
                <a:latin typeface="+mj-lt"/>
              </a:rPr>
              <a:t> </a:t>
            </a:r>
            <a:r>
              <a:rPr lang="en-US" sz="1200" dirty="0" err="1">
                <a:latin typeface="+mj-lt"/>
              </a:rPr>
              <a:t>Aizpuru</a:t>
            </a:r>
            <a:r>
              <a:rPr lang="en-US" sz="1200" dirty="0">
                <a:latin typeface="+mj-lt"/>
              </a:rPr>
              <a:t>, and Jan </a:t>
            </a:r>
            <a:r>
              <a:rPr lang="en-US" sz="1200" dirty="0" err="1">
                <a:latin typeface="+mj-lt"/>
              </a:rPr>
              <a:t>Kurzidim</a:t>
            </a:r>
            <a:endParaRPr lang="nl-BE" sz="1200" dirty="0">
              <a:latin typeface="+mj-lt"/>
            </a:endParaRPr>
          </a:p>
          <a:p>
            <a:pPr marL="0" indent="0" fontAlgn="base">
              <a:buNone/>
            </a:pPr>
            <a:r>
              <a:rPr lang="nl-BE" sz="1800" b="1" dirty="0">
                <a:latin typeface="+mj-lt"/>
              </a:rPr>
              <a:t>12:15</a:t>
            </a:r>
            <a:r>
              <a:rPr lang="en-US" sz="1800" b="1" dirty="0">
                <a:latin typeface="+mj-lt"/>
              </a:rPr>
              <a:t> – </a:t>
            </a:r>
            <a:r>
              <a:rPr lang="nl-BE" sz="1800" b="1" dirty="0">
                <a:latin typeface="+mj-lt"/>
              </a:rPr>
              <a:t>12:45: plenary I break out sessions</a:t>
            </a:r>
          </a:p>
          <a:p>
            <a:pPr marL="0" indent="0" fontAlgn="base">
              <a:buNone/>
            </a:pPr>
            <a:r>
              <a:rPr lang="nl-BE" sz="1800" b="1" dirty="0">
                <a:latin typeface="+mj-lt"/>
              </a:rPr>
              <a:t>12:45</a:t>
            </a:r>
            <a:r>
              <a:rPr lang="en-US" sz="1800" b="1" dirty="0">
                <a:latin typeface="+mj-lt"/>
              </a:rPr>
              <a:t> – 1</a:t>
            </a:r>
            <a:r>
              <a:rPr lang="nl-BE" sz="1800" b="1" dirty="0">
                <a:latin typeface="+mj-lt"/>
              </a:rPr>
              <a:t>4:00: Lunch</a:t>
            </a:r>
          </a:p>
          <a:p>
            <a:pPr marL="0" indent="0" fontAlgn="base">
              <a:buFont typeface="Arial" panose="020B0604020202020204" pitchFamily="34" charset="0"/>
              <a:buNone/>
            </a:pPr>
            <a:endParaRPr lang="nl-BE" sz="2000" dirty="0">
              <a:latin typeface="+mj-lt"/>
            </a:endParaRPr>
          </a:p>
        </p:txBody>
      </p:sp>
    </p:spTree>
    <p:extLst>
      <p:ext uri="{BB962C8B-B14F-4D97-AF65-F5344CB8AC3E}">
        <p14:creationId xmlns:p14="http://schemas.microsoft.com/office/powerpoint/2010/main" val="1126451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1915</Words>
  <Application>Microsoft Office PowerPoint</Application>
  <PresentationFormat>Widescreen</PresentationFormat>
  <Paragraphs>209</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Avenir</vt:lpstr>
      <vt:lpstr>Calibri</vt:lpstr>
      <vt:lpstr>Calibri Light</vt:lpstr>
      <vt:lpstr>Montserrat</vt:lpstr>
      <vt:lpstr>Office Theme</vt:lpstr>
      <vt:lpstr>8th International Workshop on Linked Data in Architecture and Construction</vt:lpstr>
      <vt:lpstr>Welcome to LDAC</vt:lpstr>
      <vt:lpstr>LDAC Track</vt:lpstr>
      <vt:lpstr>PowerPoint Presentation</vt:lpstr>
      <vt:lpstr>LDAC 2019 - Lisbon</vt:lpstr>
      <vt:lpstr>PowerPoint Presentation</vt:lpstr>
      <vt:lpstr>LDAC2020 Program</vt:lpstr>
      <vt:lpstr>PowerPoint Presentation</vt:lpstr>
      <vt:lpstr>Program Wednesday (All times given in CEST)</vt:lpstr>
      <vt:lpstr>Program Thursday (All times given in CEST)</vt:lpstr>
      <vt:lpstr>Program Friday (All times given in CEST)</vt:lpstr>
      <vt:lpstr>Keynotes</vt:lpstr>
      <vt:lpstr>LDAC Committee</vt:lpstr>
      <vt:lpstr>Local Committee</vt:lpstr>
      <vt:lpstr>Program Committee</vt:lpstr>
      <vt:lpstr>Proceedings in CEUR-WS</vt:lpstr>
      <vt:lpstr>Supported by…</vt:lpstr>
      <vt:lpstr>SFI ADAPT Research Centre</vt:lpstr>
      <vt:lpstr>PowerPoint Presentation</vt:lpstr>
      <vt:lpstr>PowerPoint Presentation</vt:lpstr>
      <vt:lpstr>Support</vt:lpstr>
      <vt:lpstr>Practicalities and house rules</vt:lpstr>
      <vt:lpstr>Register for individual sessions</vt:lpstr>
      <vt:lpstr>Online material, Zoom, and complete detail</vt:lpstr>
      <vt:lpstr>Breakout sessions</vt:lpstr>
      <vt:lpstr>How do break out sessions work?</vt:lpstr>
      <vt:lpstr>Slack</vt:lpstr>
      <vt:lpstr>Questions?</vt:lpstr>
      <vt:lpstr>8th International Workshop on Linked Data in Architecture and Construction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International Workshop on Linked Data in Architecture and Construction</dc:title>
  <dc:creator>Pauwels, P.</dc:creator>
  <cp:lastModifiedBy>Pauwels, P.</cp:lastModifiedBy>
  <cp:revision>10</cp:revision>
  <dcterms:created xsi:type="dcterms:W3CDTF">2020-06-16T20:29:38Z</dcterms:created>
  <dcterms:modified xsi:type="dcterms:W3CDTF">2020-06-16T21:58:18Z</dcterms:modified>
</cp:coreProperties>
</file>