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07" r:id="rId3"/>
    <p:sldId id="408" r:id="rId4"/>
    <p:sldId id="301" r:id="rId5"/>
    <p:sldId id="355" r:id="rId6"/>
    <p:sldId id="356" r:id="rId7"/>
    <p:sldId id="357" r:id="rId8"/>
    <p:sldId id="358" r:id="rId9"/>
    <p:sldId id="359" r:id="rId10"/>
    <p:sldId id="361" r:id="rId11"/>
    <p:sldId id="362" r:id="rId12"/>
    <p:sldId id="364" r:id="rId13"/>
    <p:sldId id="363" r:id="rId14"/>
    <p:sldId id="365" r:id="rId15"/>
    <p:sldId id="409" r:id="rId16"/>
    <p:sldId id="410" r:id="rId17"/>
    <p:sldId id="292" r:id="rId18"/>
    <p:sldId id="414" r:id="rId19"/>
    <p:sldId id="373" r:id="rId20"/>
    <p:sldId id="367" r:id="rId21"/>
    <p:sldId id="380" r:id="rId22"/>
    <p:sldId id="379" r:id="rId23"/>
    <p:sldId id="393" r:id="rId24"/>
    <p:sldId id="395" r:id="rId25"/>
    <p:sldId id="378" r:id="rId26"/>
    <p:sldId id="396" r:id="rId27"/>
    <p:sldId id="399" r:id="rId28"/>
    <p:sldId id="382" r:id="rId29"/>
    <p:sldId id="397" r:id="rId30"/>
    <p:sldId id="381" r:id="rId31"/>
    <p:sldId id="398" r:id="rId32"/>
    <p:sldId id="403" r:id="rId33"/>
    <p:sldId id="415" r:id="rId34"/>
    <p:sldId id="384" r:id="rId35"/>
    <p:sldId id="385" r:id="rId36"/>
    <p:sldId id="386" r:id="rId37"/>
    <p:sldId id="416" r:id="rId38"/>
    <p:sldId id="417" r:id="rId39"/>
    <p:sldId id="389" r:id="rId40"/>
    <p:sldId id="418" r:id="rId41"/>
    <p:sldId id="375" r:id="rId42"/>
    <p:sldId id="376" r:id="rId43"/>
    <p:sldId id="377" r:id="rId44"/>
    <p:sldId id="411" r:id="rId45"/>
    <p:sldId id="412" r:id="rId46"/>
    <p:sldId id="413" r:id="rId47"/>
    <p:sldId id="419" r:id="rId48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Stijl, gemiddeld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EB9631B5-78F2-41C9-869B-9F39066F8104}" styleName="Stijl, gemiddeld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929F9F4-4A8F-4326-A1B4-22849713DDAB}" styleName="Stijl, donker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5" autoAdjust="0"/>
    <p:restoredTop sz="94660"/>
  </p:normalViewPr>
  <p:slideViewPr>
    <p:cSldViewPr snapToGrid="0">
      <p:cViewPr varScale="1">
        <p:scale>
          <a:sx n="58" d="100"/>
          <a:sy n="58" d="100"/>
        </p:scale>
        <p:origin x="54" y="12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17B394-FB67-4A47-A22B-883A70ABD3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184E940-A780-4A32-8409-E09D1282E1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A0CA13A-1221-4113-A244-F82B08A9E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607A4-379C-4DED-A764-C986FCBDEC67}" type="datetimeFigureOut">
              <a:rPr lang="en-NL" smtClean="0"/>
              <a:t>18/06/2020</a:t>
            </a:fld>
            <a:endParaRPr lang="en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4CC901C-3F1D-43A9-A065-F0888C889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27692BB-6F5F-42DC-A5FE-0CF29EA94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0D34D-E07E-4921-9ABA-F4E431DDFB43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823935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5247A1-AC3F-4083-A07A-232B169FD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NL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3ED41B9-945E-4D8B-94E4-C426F03B2C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4F21141-9B5E-4C3C-8C1B-D9C532604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607A4-379C-4DED-A764-C986FCBDEC67}" type="datetimeFigureOut">
              <a:rPr lang="en-NL" smtClean="0"/>
              <a:t>18/06/2020</a:t>
            </a:fld>
            <a:endParaRPr lang="en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998B2F-2975-4768-9276-8E749EE55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B2F1FDB-D3E9-4E1E-80BE-F1FC74061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0D34D-E07E-4921-9ABA-F4E431DDFB43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271855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00EBBE68-62FD-4025-9DAE-CAE98D955C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NL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A36810E-F4FF-4CDE-AB6D-A2BD41EF1E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EEB5EE9-A530-4736-8DE5-02087355F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607A4-379C-4DED-A764-C986FCBDEC67}" type="datetimeFigureOut">
              <a:rPr lang="en-NL" smtClean="0"/>
              <a:t>18/06/2020</a:t>
            </a:fld>
            <a:endParaRPr lang="en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A918EC2-4FC4-42EB-9D4D-166C3C5DF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7289046-6A2A-4296-BEC9-AF46C7234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0D34D-E07E-4921-9ABA-F4E431DDFB43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541565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49DDAA-4E76-478C-94F2-4F66084C2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7A64837-2482-4A91-9530-73BFA32D92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8C8C5E9-4DC0-4262-B51C-F5422EB91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607A4-379C-4DED-A764-C986FCBDEC67}" type="datetimeFigureOut">
              <a:rPr lang="en-NL" smtClean="0"/>
              <a:t>18/06/2020</a:t>
            </a:fld>
            <a:endParaRPr lang="en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1233DD2-0EDE-41CA-AC39-DF19B1ADB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2DD7288-0BB8-4829-87D8-9FF72A6CE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0D34D-E07E-4921-9ABA-F4E431DDFB43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749615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638679-1432-4309-897A-91712AB3B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F891AC2-2444-494B-993C-2984EC6BA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B06ADC6-2162-4009-B7EC-B56D22D2F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607A4-379C-4DED-A764-C986FCBDEC67}" type="datetimeFigureOut">
              <a:rPr lang="en-NL" smtClean="0"/>
              <a:t>18/06/2020</a:t>
            </a:fld>
            <a:endParaRPr lang="en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BE86A55-90FE-49DB-9062-035B092DB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06262FA-640E-4CB2-A22B-6FE518876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0D34D-E07E-4921-9ABA-F4E431DDFB43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313283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318A5D-30E9-436E-B1DC-65FD316B0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D14549C-DFA1-405C-9247-A9FF915265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NL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FF0946F-8D8A-4171-8B71-E92D93B4FF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NL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CB0E4CD-2F6B-4A55-AACF-584C36B64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607A4-379C-4DED-A764-C986FCBDEC67}" type="datetimeFigureOut">
              <a:rPr lang="en-NL" smtClean="0"/>
              <a:t>18/06/2020</a:t>
            </a:fld>
            <a:endParaRPr lang="en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BC09A16-079C-4D06-822F-F68720661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9A6DEA0-F9A6-49C0-8E87-21F5A604A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0D34D-E07E-4921-9ABA-F4E431DDFB43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66384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2E519D-B6D9-4555-BA16-250795522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CD23DDA-A33B-422E-B525-B24871E263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1549A42-D06C-4348-B16B-F74EA9F0EC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4B6C097-16B6-4D57-8A87-81522A959F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4D46A787-B400-4A9F-B704-964096003A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NL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D069A18-F5BB-4B7D-95D5-BCFC5EEB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607A4-379C-4DED-A764-C986FCBDEC67}" type="datetimeFigureOut">
              <a:rPr lang="en-NL" smtClean="0"/>
              <a:t>18/06/2020</a:t>
            </a:fld>
            <a:endParaRPr lang="en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108795E1-B35F-4A3C-AEEB-6C47E8BC6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E0BE889F-C108-4515-A6B0-B033C45BB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0D34D-E07E-4921-9ABA-F4E431DDFB43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547739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89773A-4C8F-46A1-96D7-67435BE7A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899280A-EA06-42FA-8D5B-17CBEFE20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607A4-379C-4DED-A764-C986FCBDEC67}" type="datetimeFigureOut">
              <a:rPr lang="en-NL" smtClean="0"/>
              <a:t>18/06/2020</a:t>
            </a:fld>
            <a:endParaRPr lang="en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03780D5-2E3B-4B20-8D68-9D9C9DA6E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B647A89-031D-4AAE-9E6A-5A2452799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0D34D-E07E-4921-9ABA-F4E431DDFB43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31434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A0C4B09-AFA9-4E60-80B4-A090E01DB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607A4-379C-4DED-A764-C986FCBDEC67}" type="datetimeFigureOut">
              <a:rPr lang="en-NL" smtClean="0"/>
              <a:t>18/06/2020</a:t>
            </a:fld>
            <a:endParaRPr lang="en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CA68896-D10B-4665-A1B1-705EAA7B6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13C8DB3-C6F2-49F5-BA0A-8DF863FF7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0D34D-E07E-4921-9ABA-F4E431DDFB43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069122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C4E110-B89B-4633-B591-0C8DD0FC9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80E5055-8BA6-4335-817C-3E750BB9F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EEA1E24-689E-4B7E-884F-4E4615F189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FC82C58-638E-4DF7-BD5E-67B6C8400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607A4-379C-4DED-A764-C986FCBDEC67}" type="datetimeFigureOut">
              <a:rPr lang="en-NL" smtClean="0"/>
              <a:t>18/06/2020</a:t>
            </a:fld>
            <a:endParaRPr lang="en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958BDCB-A28E-4C64-A60B-16E372ED6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0D71D25-B8DA-4346-A86B-4E2FA96EE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0D34D-E07E-4921-9ABA-F4E431DDFB43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934670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E4832E-D045-4384-9E2A-ECCA1ECB3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NL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01C7BAFC-4575-470C-852B-C3409805B1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A45908D-C7D9-4D5C-A46E-70CA938E3D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86FDF75-AEAD-4F4C-8BD0-24030E13C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607A4-379C-4DED-A764-C986FCBDEC67}" type="datetimeFigureOut">
              <a:rPr lang="en-NL" smtClean="0"/>
              <a:t>18/06/2020</a:t>
            </a:fld>
            <a:endParaRPr lang="en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5688598-B550-43D0-A640-9B07F00C1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DA26B11-F4DE-465C-9E8F-D4C331F68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0D34D-E07E-4921-9ABA-F4E431DDFB43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783719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8A56922-7B11-46B2-A4FF-7FAB5CA4D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A6E675B-E48B-4E3D-A4FE-A53F000A2E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7A9A593-C6CB-4907-8F0E-91FCC93AC6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607A4-379C-4DED-A764-C986FCBDEC67}" type="datetimeFigureOut">
              <a:rPr lang="en-NL" smtClean="0"/>
              <a:t>18/06/2020</a:t>
            </a:fld>
            <a:endParaRPr lang="en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6B2D226-FE80-4031-ABFE-C8978747BC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B127186-17AE-4FD8-B03E-5FFAD1DD05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70D34D-E07E-4921-9ABA-F4E431DDFB43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88323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18">
            <a:extLst>
              <a:ext uri="{FF2B5EF4-FFF2-40B4-BE49-F238E27FC236}">
                <a16:creationId xmlns:a16="http://schemas.microsoft.com/office/drawing/2014/main" id="{EF71E748-349E-4742-BFEC-C6273B67EA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581" b="9581"/>
          <a:stretch/>
        </p:blipFill>
        <p:spPr>
          <a:xfrm>
            <a:off x="-266102" y="0"/>
            <a:ext cx="12724203" cy="685800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F86BA982-8EA4-4321-84F7-0927A9E4AE51}"/>
              </a:ext>
            </a:extLst>
          </p:cNvPr>
          <p:cNvSpPr txBox="1">
            <a:spLocks/>
          </p:cNvSpPr>
          <p:nvPr/>
        </p:nvSpPr>
        <p:spPr>
          <a:xfrm>
            <a:off x="-266103" y="2582984"/>
            <a:ext cx="12724203" cy="16920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Linked Data for Smart Homes</a:t>
            </a:r>
          </a:p>
          <a:p>
            <a:r>
              <a:rPr lang="en-US" sz="4800" dirty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Comparing RDF and LPG</a:t>
            </a:r>
            <a:endParaRPr lang="en-NL" sz="4800" dirty="0">
              <a:solidFill>
                <a:schemeClr val="bg1"/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C5DE0891-E304-4D51-A4F6-1DB98DC2F034}"/>
              </a:ext>
            </a:extLst>
          </p:cNvPr>
          <p:cNvSpPr txBox="1">
            <a:spLocks/>
          </p:cNvSpPr>
          <p:nvPr/>
        </p:nvSpPr>
        <p:spPr>
          <a:xfrm>
            <a:off x="996461" y="6176961"/>
            <a:ext cx="10199076" cy="681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 dirty="0">
                <a:solidFill>
                  <a:schemeClr val="bg1"/>
                </a:solidFill>
                <a:latin typeface="Georgia" panose="02040502050405020303" pitchFamily="18" charset="0"/>
              </a:rPr>
              <a:t>Alex Donkers MSc – PhD Candidate at Eindhoven University of Technology – a.j.a.donkers@tue.nl</a:t>
            </a:r>
          </a:p>
        </p:txBody>
      </p:sp>
      <p:pic>
        <p:nvPicPr>
          <p:cNvPr id="3" name="Afbeelding 2" descr="Afbeelding met teken&#10;&#10;Automatisch gegenereerde beschrijving">
            <a:extLst>
              <a:ext uri="{FF2B5EF4-FFF2-40B4-BE49-F238E27FC236}">
                <a16:creationId xmlns:a16="http://schemas.microsoft.com/office/drawing/2014/main" id="{3762C0BF-E0DD-41EC-9D77-AF931B0725CA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982" y="0"/>
            <a:ext cx="1692032" cy="169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644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C28BE8-5208-447C-BC73-4B7827822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461" y="679938"/>
            <a:ext cx="9319846" cy="1325563"/>
          </a:xfrm>
        </p:spPr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Graph models</a:t>
            </a:r>
            <a:endParaRPr lang="en-NL" dirty="0">
              <a:latin typeface="Georgia" panose="02040502050405020303" pitchFamily="18" charset="0"/>
            </a:endParaRP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10C87AC-F454-4580-94DF-BEF06AB84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6460" y="2005501"/>
            <a:ext cx="3386697" cy="5012244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Undirected 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Simple 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Multi-graph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Halve-edge 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Labeled 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Weighted graph</a:t>
            </a:r>
          </a:p>
          <a:p>
            <a:pPr>
              <a:buFontTx/>
              <a:buChar char="-"/>
            </a:pPr>
            <a:r>
              <a:rPr lang="en-US" sz="1600" b="1" dirty="0">
                <a:latin typeface="+mj-lt"/>
              </a:rPr>
              <a:t>Property 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Labeled property 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Hypergraph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RDF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RDF*</a:t>
            </a:r>
          </a:p>
        </p:txBody>
      </p:sp>
      <p:pic>
        <p:nvPicPr>
          <p:cNvPr id="5" name="Afbeelding 4" descr="Afbeelding met buiten, gebouw, rijden, man&#10;&#10;Automatisch gegenereerde beschrijving">
            <a:extLst>
              <a:ext uri="{FF2B5EF4-FFF2-40B4-BE49-F238E27FC236}">
                <a16:creationId xmlns:a16="http://schemas.microsoft.com/office/drawing/2014/main" id="{A47C4A6F-ACB0-4289-9A63-636C81396C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6" name="Ovaal 5">
            <a:extLst>
              <a:ext uri="{FF2B5EF4-FFF2-40B4-BE49-F238E27FC236}">
                <a16:creationId xmlns:a16="http://schemas.microsoft.com/office/drawing/2014/main" id="{FF00A49F-2970-47CC-BA0C-AAFEE943C279}"/>
              </a:ext>
            </a:extLst>
          </p:cNvPr>
          <p:cNvSpPr/>
          <p:nvPr/>
        </p:nvSpPr>
        <p:spPr>
          <a:xfrm>
            <a:off x="6096000" y="2766219"/>
            <a:ext cx="1325562" cy="1325562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b="1" dirty="0">
              <a:solidFill>
                <a:schemeClr val="bg1"/>
              </a:solidFill>
            </a:endParaRPr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FD5E2DDE-1840-42B0-93F4-2C3ACA41CE62}"/>
              </a:ext>
            </a:extLst>
          </p:cNvPr>
          <p:cNvSpPr/>
          <p:nvPr/>
        </p:nvSpPr>
        <p:spPr>
          <a:xfrm>
            <a:off x="9869978" y="2766219"/>
            <a:ext cx="1325562" cy="1325562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b="1" dirty="0">
              <a:solidFill>
                <a:schemeClr val="bg1"/>
              </a:solidFill>
            </a:endParaRP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361441E3-54D4-4FD0-BFB3-32EFC9DB784C}"/>
              </a:ext>
            </a:extLst>
          </p:cNvPr>
          <p:cNvCxnSpPr>
            <a:stCxn id="6" idx="6"/>
            <a:endCxn id="11" idx="2"/>
          </p:cNvCxnSpPr>
          <p:nvPr/>
        </p:nvCxnSpPr>
        <p:spPr>
          <a:xfrm>
            <a:off x="7421562" y="3429000"/>
            <a:ext cx="2448416" cy="0"/>
          </a:xfrm>
          <a:prstGeom prst="line">
            <a:avLst/>
          </a:prstGeom>
          <a:ln w="38100">
            <a:solidFill>
              <a:schemeClr val="accent4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ijdelijke aanduiding voor inhoud 3">
            <a:extLst>
              <a:ext uri="{FF2B5EF4-FFF2-40B4-BE49-F238E27FC236}">
                <a16:creationId xmlns:a16="http://schemas.microsoft.com/office/drawing/2014/main" id="{C5C9B659-13EE-4A63-8AE5-5B0AD6439278}"/>
              </a:ext>
            </a:extLst>
          </p:cNvPr>
          <p:cNvSpPr txBox="1">
            <a:spLocks/>
          </p:cNvSpPr>
          <p:nvPr/>
        </p:nvSpPr>
        <p:spPr>
          <a:xfrm rot="20844026">
            <a:off x="8333302" y="1227699"/>
            <a:ext cx="3386697" cy="50122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sz="2400" b="1" i="1" dirty="0">
                <a:solidFill>
                  <a:schemeClr val="bg1"/>
                </a:solidFill>
                <a:latin typeface="Comic Sans MS" panose="030F0702030302020204" pitchFamily="66" charset="0"/>
              </a:rPr>
              <a:t>directed edges</a:t>
            </a:r>
          </a:p>
          <a:p>
            <a:pPr>
              <a:buFontTx/>
              <a:buChar char="-"/>
            </a:pPr>
            <a:r>
              <a:rPr lang="en-US" sz="2400" b="1" i="1" dirty="0">
                <a:solidFill>
                  <a:schemeClr val="bg1"/>
                </a:solidFill>
                <a:latin typeface="Comic Sans MS" panose="030F0702030302020204" pitchFamily="66" charset="0"/>
              </a:rPr>
              <a:t>key-value pairs</a:t>
            </a:r>
            <a:endParaRPr lang="en-US" sz="2400" i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8626CD0F-13D7-4BD5-A4FB-89C56EDA7971}"/>
              </a:ext>
            </a:extLst>
          </p:cNvPr>
          <p:cNvSpPr txBox="1"/>
          <p:nvPr/>
        </p:nvSpPr>
        <p:spPr>
          <a:xfrm>
            <a:off x="6603197" y="4113835"/>
            <a:ext cx="1325562" cy="408623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Area: 12 m</a:t>
            </a:r>
            <a:r>
              <a:rPr lang="en-US" baseline="30000" dirty="0">
                <a:solidFill>
                  <a:schemeClr val="bg1"/>
                </a:solidFill>
                <a:latin typeface="+mj-lt"/>
              </a:rPr>
              <a:t>2</a:t>
            </a:r>
            <a:endParaRPr lang="en-NL" baseline="30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DBEB8266-7848-461B-A1E5-C89C1B2A453B}"/>
              </a:ext>
            </a:extLst>
          </p:cNvPr>
          <p:cNvSpPr txBox="1"/>
          <p:nvPr/>
        </p:nvSpPr>
        <p:spPr>
          <a:xfrm>
            <a:off x="10532759" y="4128912"/>
            <a:ext cx="1325562" cy="408623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Area: 1 m</a:t>
            </a:r>
            <a:r>
              <a:rPr lang="en-US" baseline="30000" dirty="0">
                <a:solidFill>
                  <a:schemeClr val="bg1"/>
                </a:solidFill>
                <a:latin typeface="+mj-lt"/>
              </a:rPr>
              <a:t>2</a:t>
            </a:r>
            <a:endParaRPr lang="en-NL" baseline="30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54BCBD2B-9934-4112-AF1D-A6F5C510080D}"/>
              </a:ext>
            </a:extLst>
          </p:cNvPr>
          <p:cNvSpPr txBox="1"/>
          <p:nvPr/>
        </p:nvSpPr>
        <p:spPr>
          <a:xfrm>
            <a:off x="8022427" y="3463421"/>
            <a:ext cx="1481146" cy="408623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Distance: 5m</a:t>
            </a:r>
            <a:endParaRPr lang="en-NL" baseline="30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64816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C28BE8-5208-447C-BC73-4B7827822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461" y="679938"/>
            <a:ext cx="9319846" cy="1325563"/>
          </a:xfrm>
        </p:spPr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Graph models</a:t>
            </a:r>
            <a:endParaRPr lang="en-NL" dirty="0">
              <a:latin typeface="Georgia" panose="02040502050405020303" pitchFamily="18" charset="0"/>
            </a:endParaRP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10C87AC-F454-4580-94DF-BEF06AB84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6460" y="2005501"/>
            <a:ext cx="3386697" cy="5012244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Undirected 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Simple 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Multi-graph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Halve-edge 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Labeled 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Weighted 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Property graph</a:t>
            </a:r>
          </a:p>
          <a:p>
            <a:pPr>
              <a:buFontTx/>
              <a:buChar char="-"/>
            </a:pPr>
            <a:r>
              <a:rPr lang="en-US" sz="1600" b="1" dirty="0">
                <a:latin typeface="+mj-lt"/>
              </a:rPr>
              <a:t>Labeled property 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Hypergraph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RDF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RDF*</a:t>
            </a:r>
          </a:p>
        </p:txBody>
      </p:sp>
      <p:pic>
        <p:nvPicPr>
          <p:cNvPr id="5" name="Afbeelding 4" descr="Afbeelding met buiten, gebouw, rijden, man&#10;&#10;Automatisch gegenereerde beschrijving">
            <a:extLst>
              <a:ext uri="{FF2B5EF4-FFF2-40B4-BE49-F238E27FC236}">
                <a16:creationId xmlns:a16="http://schemas.microsoft.com/office/drawing/2014/main" id="{A47C4A6F-ACB0-4289-9A63-636C81396C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6" name="Ovaal 5">
            <a:extLst>
              <a:ext uri="{FF2B5EF4-FFF2-40B4-BE49-F238E27FC236}">
                <a16:creationId xmlns:a16="http://schemas.microsoft.com/office/drawing/2014/main" id="{FF00A49F-2970-47CC-BA0C-AAFEE943C279}"/>
              </a:ext>
            </a:extLst>
          </p:cNvPr>
          <p:cNvSpPr/>
          <p:nvPr/>
        </p:nvSpPr>
        <p:spPr>
          <a:xfrm>
            <a:off x="6096000" y="2766219"/>
            <a:ext cx="1325562" cy="1325562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Kitchen</a:t>
            </a:r>
            <a:endParaRPr lang="en-NL" b="1" dirty="0">
              <a:solidFill>
                <a:schemeClr val="bg1"/>
              </a:solidFill>
            </a:endParaRPr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FD5E2DDE-1840-42B0-93F4-2C3ACA41CE62}"/>
              </a:ext>
            </a:extLst>
          </p:cNvPr>
          <p:cNvSpPr/>
          <p:nvPr/>
        </p:nvSpPr>
        <p:spPr>
          <a:xfrm>
            <a:off x="9869978" y="2766219"/>
            <a:ext cx="1325562" cy="1325562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Toilet</a:t>
            </a:r>
            <a:endParaRPr lang="en-NL" b="1" dirty="0">
              <a:solidFill>
                <a:schemeClr val="bg1"/>
              </a:solidFill>
            </a:endParaRP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361441E3-54D4-4FD0-BFB3-32EFC9DB784C}"/>
              </a:ext>
            </a:extLst>
          </p:cNvPr>
          <p:cNvCxnSpPr>
            <a:stCxn id="6" idx="6"/>
            <a:endCxn id="11" idx="2"/>
          </p:cNvCxnSpPr>
          <p:nvPr/>
        </p:nvCxnSpPr>
        <p:spPr>
          <a:xfrm>
            <a:off x="7421562" y="3429000"/>
            <a:ext cx="2448416" cy="0"/>
          </a:xfrm>
          <a:prstGeom prst="line">
            <a:avLst/>
          </a:prstGeom>
          <a:ln w="38100">
            <a:solidFill>
              <a:schemeClr val="accent4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ijdelijke aanduiding voor inhoud 3">
            <a:extLst>
              <a:ext uri="{FF2B5EF4-FFF2-40B4-BE49-F238E27FC236}">
                <a16:creationId xmlns:a16="http://schemas.microsoft.com/office/drawing/2014/main" id="{C5C9B659-13EE-4A63-8AE5-5B0AD6439278}"/>
              </a:ext>
            </a:extLst>
          </p:cNvPr>
          <p:cNvSpPr txBox="1">
            <a:spLocks/>
          </p:cNvSpPr>
          <p:nvPr/>
        </p:nvSpPr>
        <p:spPr>
          <a:xfrm rot="20844026">
            <a:off x="8333302" y="1227699"/>
            <a:ext cx="3386697" cy="50122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sz="2400" b="1" i="1" dirty="0">
                <a:solidFill>
                  <a:schemeClr val="bg1"/>
                </a:solidFill>
                <a:latin typeface="Comic Sans MS" panose="030F0702030302020204" pitchFamily="66" charset="0"/>
              </a:rPr>
              <a:t>Labels</a:t>
            </a:r>
          </a:p>
          <a:p>
            <a:pPr>
              <a:buFontTx/>
              <a:buChar char="-"/>
            </a:pPr>
            <a:r>
              <a:rPr lang="en-US" sz="2400" b="1" i="1" dirty="0">
                <a:solidFill>
                  <a:schemeClr val="bg1"/>
                </a:solidFill>
                <a:latin typeface="Comic Sans MS" panose="030F0702030302020204" pitchFamily="66" charset="0"/>
              </a:rPr>
              <a:t>directed edges</a:t>
            </a:r>
          </a:p>
          <a:p>
            <a:pPr>
              <a:buFontTx/>
              <a:buChar char="-"/>
            </a:pPr>
            <a:r>
              <a:rPr lang="en-US" sz="2400" b="1" i="1" dirty="0">
                <a:solidFill>
                  <a:schemeClr val="bg1"/>
                </a:solidFill>
                <a:latin typeface="Comic Sans MS" panose="030F0702030302020204" pitchFamily="66" charset="0"/>
              </a:rPr>
              <a:t>key-value pairs</a:t>
            </a:r>
            <a:endParaRPr lang="en-US" sz="2400" i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8626CD0F-13D7-4BD5-A4FB-89C56EDA7971}"/>
              </a:ext>
            </a:extLst>
          </p:cNvPr>
          <p:cNvSpPr txBox="1"/>
          <p:nvPr/>
        </p:nvSpPr>
        <p:spPr>
          <a:xfrm>
            <a:off x="6603197" y="4113835"/>
            <a:ext cx="1325562" cy="408623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Area: 12 m</a:t>
            </a:r>
            <a:r>
              <a:rPr lang="en-US" baseline="30000" dirty="0">
                <a:solidFill>
                  <a:schemeClr val="bg1"/>
                </a:solidFill>
                <a:latin typeface="+mj-lt"/>
              </a:rPr>
              <a:t>2</a:t>
            </a:r>
            <a:endParaRPr lang="en-NL" baseline="30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DBEB8266-7848-461B-A1E5-C89C1B2A453B}"/>
              </a:ext>
            </a:extLst>
          </p:cNvPr>
          <p:cNvSpPr txBox="1"/>
          <p:nvPr/>
        </p:nvSpPr>
        <p:spPr>
          <a:xfrm>
            <a:off x="10532759" y="4128912"/>
            <a:ext cx="1325562" cy="408623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Area: 1 m</a:t>
            </a:r>
            <a:r>
              <a:rPr lang="en-US" baseline="30000" dirty="0">
                <a:solidFill>
                  <a:schemeClr val="bg1"/>
                </a:solidFill>
                <a:latin typeface="+mj-lt"/>
              </a:rPr>
              <a:t>2</a:t>
            </a:r>
            <a:endParaRPr lang="en-NL" baseline="30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54BCBD2B-9934-4112-AF1D-A6F5C510080D}"/>
              </a:ext>
            </a:extLst>
          </p:cNvPr>
          <p:cNvSpPr txBox="1"/>
          <p:nvPr/>
        </p:nvSpPr>
        <p:spPr>
          <a:xfrm>
            <a:off x="8022427" y="3463421"/>
            <a:ext cx="1481146" cy="408623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Distance: 5m</a:t>
            </a:r>
            <a:endParaRPr lang="en-NL" baseline="30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2C478D1D-6C8D-4B46-B877-09B959AE4CE0}"/>
              </a:ext>
            </a:extLst>
          </p:cNvPr>
          <p:cNvSpPr txBox="1"/>
          <p:nvPr/>
        </p:nvSpPr>
        <p:spPr>
          <a:xfrm>
            <a:off x="7421562" y="3059668"/>
            <a:ext cx="244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</a:rPr>
              <a:t>Adjacent zone</a:t>
            </a:r>
            <a:endParaRPr lang="en-NL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578118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C28BE8-5208-447C-BC73-4B7827822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461" y="679938"/>
            <a:ext cx="9319846" cy="1325563"/>
          </a:xfrm>
        </p:spPr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Graph models</a:t>
            </a:r>
            <a:endParaRPr lang="en-NL" dirty="0">
              <a:latin typeface="Georgia" panose="02040502050405020303" pitchFamily="18" charset="0"/>
            </a:endParaRP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10C87AC-F454-4580-94DF-BEF06AB84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6460" y="2005501"/>
            <a:ext cx="3386697" cy="5012244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Undirected 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Simple 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Multi-graph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Halve-edge 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Labeled 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Weighted 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Property 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Labeled property 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Hypergraph</a:t>
            </a:r>
          </a:p>
          <a:p>
            <a:pPr>
              <a:buFontTx/>
              <a:buChar char="-"/>
            </a:pPr>
            <a:r>
              <a:rPr lang="en-US" sz="1600" b="1" dirty="0">
                <a:latin typeface="+mj-lt"/>
              </a:rPr>
              <a:t>RDF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RDF*</a:t>
            </a:r>
          </a:p>
        </p:txBody>
      </p:sp>
      <p:pic>
        <p:nvPicPr>
          <p:cNvPr id="5" name="Afbeelding 4" descr="Afbeelding met buiten, gebouw, rijden, man&#10;&#10;Automatisch gegenereerde beschrijving">
            <a:extLst>
              <a:ext uri="{FF2B5EF4-FFF2-40B4-BE49-F238E27FC236}">
                <a16:creationId xmlns:a16="http://schemas.microsoft.com/office/drawing/2014/main" id="{A47C4A6F-ACB0-4289-9A63-636C81396C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6" name="Ovaal 5">
            <a:extLst>
              <a:ext uri="{FF2B5EF4-FFF2-40B4-BE49-F238E27FC236}">
                <a16:creationId xmlns:a16="http://schemas.microsoft.com/office/drawing/2014/main" id="{FF00A49F-2970-47CC-BA0C-AAFEE943C279}"/>
              </a:ext>
            </a:extLst>
          </p:cNvPr>
          <p:cNvSpPr/>
          <p:nvPr/>
        </p:nvSpPr>
        <p:spPr>
          <a:xfrm>
            <a:off x="6096000" y="2766219"/>
            <a:ext cx="1325562" cy="1325562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ex: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Kitchen</a:t>
            </a:r>
            <a:endParaRPr lang="en-NL" b="1" dirty="0">
              <a:solidFill>
                <a:schemeClr val="bg1"/>
              </a:solidFill>
            </a:endParaRPr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FD5E2DDE-1840-42B0-93F4-2C3ACA41CE62}"/>
              </a:ext>
            </a:extLst>
          </p:cNvPr>
          <p:cNvSpPr/>
          <p:nvPr/>
        </p:nvSpPr>
        <p:spPr>
          <a:xfrm>
            <a:off x="9869978" y="2766219"/>
            <a:ext cx="1325562" cy="1325562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ex: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Toilet</a:t>
            </a:r>
            <a:endParaRPr lang="en-NL" b="1" dirty="0">
              <a:solidFill>
                <a:schemeClr val="bg1"/>
              </a:solidFill>
            </a:endParaRP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361441E3-54D4-4FD0-BFB3-32EFC9DB784C}"/>
              </a:ext>
            </a:extLst>
          </p:cNvPr>
          <p:cNvCxnSpPr>
            <a:stCxn id="6" idx="6"/>
            <a:endCxn id="11" idx="2"/>
          </p:cNvCxnSpPr>
          <p:nvPr/>
        </p:nvCxnSpPr>
        <p:spPr>
          <a:xfrm>
            <a:off x="7421562" y="3429000"/>
            <a:ext cx="2448416" cy="0"/>
          </a:xfrm>
          <a:prstGeom prst="line">
            <a:avLst/>
          </a:prstGeom>
          <a:ln w="38100">
            <a:solidFill>
              <a:schemeClr val="accent4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ijdelijke aanduiding voor inhoud 3">
            <a:extLst>
              <a:ext uri="{FF2B5EF4-FFF2-40B4-BE49-F238E27FC236}">
                <a16:creationId xmlns:a16="http://schemas.microsoft.com/office/drawing/2014/main" id="{C5C9B659-13EE-4A63-8AE5-5B0AD6439278}"/>
              </a:ext>
            </a:extLst>
          </p:cNvPr>
          <p:cNvSpPr txBox="1">
            <a:spLocks/>
          </p:cNvSpPr>
          <p:nvPr/>
        </p:nvSpPr>
        <p:spPr>
          <a:xfrm rot="20844026">
            <a:off x="8354693" y="738212"/>
            <a:ext cx="3386697" cy="50122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sz="2400" b="1" i="1" dirty="0">
                <a:solidFill>
                  <a:schemeClr val="bg1"/>
                </a:solidFill>
                <a:latin typeface="Comic Sans MS" panose="030F0702030302020204" pitchFamily="66" charset="0"/>
              </a:rPr>
              <a:t>(</a:t>
            </a:r>
            <a:r>
              <a:rPr lang="en-US" sz="2400" b="1" i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s,p,o</a:t>
            </a:r>
            <a:r>
              <a:rPr lang="en-US" sz="2400" b="1" i="1" dirty="0">
                <a:solidFill>
                  <a:schemeClr val="bg1"/>
                </a:solidFill>
                <a:latin typeface="Comic Sans MS" panose="030F0702030302020204" pitchFamily="66" charset="0"/>
              </a:rPr>
              <a:t>) structure</a:t>
            </a:r>
          </a:p>
          <a:p>
            <a:pPr>
              <a:buFontTx/>
              <a:buChar char="-"/>
            </a:pPr>
            <a:r>
              <a:rPr lang="en-US" sz="2400" b="1" i="1" dirty="0">
                <a:solidFill>
                  <a:schemeClr val="bg1"/>
                </a:solidFill>
                <a:latin typeface="Comic Sans MS" panose="030F0702030302020204" pitchFamily="66" charset="0"/>
              </a:rPr>
              <a:t>directed edges</a:t>
            </a:r>
          </a:p>
          <a:p>
            <a:pPr>
              <a:buFontTx/>
              <a:buChar char="-"/>
            </a:pPr>
            <a:r>
              <a:rPr lang="en-US" sz="2400" b="1" i="1" dirty="0">
                <a:solidFill>
                  <a:schemeClr val="bg1"/>
                </a:solidFill>
                <a:latin typeface="Comic Sans MS" panose="030F0702030302020204" pitchFamily="66" charset="0"/>
              </a:rPr>
              <a:t>unique resource identifiers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6C3C9D6F-1655-44AA-8AB8-8EC5ECC90713}"/>
              </a:ext>
            </a:extLst>
          </p:cNvPr>
          <p:cNvSpPr txBox="1"/>
          <p:nvPr/>
        </p:nvSpPr>
        <p:spPr>
          <a:xfrm>
            <a:off x="7421562" y="3059668"/>
            <a:ext cx="244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  <a:latin typeface="+mj-lt"/>
              </a:rPr>
              <a:t>ex:AdjacentZone</a:t>
            </a:r>
            <a:endParaRPr lang="en-NL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18512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C28BE8-5208-447C-BC73-4B7827822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461" y="679938"/>
            <a:ext cx="9319846" cy="1325563"/>
          </a:xfrm>
        </p:spPr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Graph models</a:t>
            </a:r>
            <a:endParaRPr lang="en-NL" dirty="0">
              <a:latin typeface="Georgia" panose="02040502050405020303" pitchFamily="18" charset="0"/>
            </a:endParaRP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10C87AC-F454-4580-94DF-BEF06AB84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6460" y="2005501"/>
            <a:ext cx="3386697" cy="5012244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Undirected 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Simple 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Multi-graph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Halve-edge 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Labeled 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Weighted 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Property 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Labeled property graph</a:t>
            </a:r>
          </a:p>
          <a:p>
            <a:pPr>
              <a:buFontTx/>
              <a:buChar char="-"/>
            </a:pPr>
            <a:r>
              <a:rPr lang="en-US" sz="1600" b="1" dirty="0">
                <a:latin typeface="+mj-lt"/>
              </a:rPr>
              <a:t>Hypergraph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RDF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RDF*</a:t>
            </a:r>
          </a:p>
        </p:txBody>
      </p:sp>
      <p:pic>
        <p:nvPicPr>
          <p:cNvPr id="5" name="Afbeelding 4" descr="Afbeelding met buiten, gebouw, rijden, man&#10;&#10;Automatisch gegenereerde beschrijving">
            <a:extLst>
              <a:ext uri="{FF2B5EF4-FFF2-40B4-BE49-F238E27FC236}">
                <a16:creationId xmlns:a16="http://schemas.microsoft.com/office/drawing/2014/main" id="{A47C4A6F-ACB0-4289-9A63-636C81396C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6" name="Ovaal 5">
            <a:extLst>
              <a:ext uri="{FF2B5EF4-FFF2-40B4-BE49-F238E27FC236}">
                <a16:creationId xmlns:a16="http://schemas.microsoft.com/office/drawing/2014/main" id="{FF00A49F-2970-47CC-BA0C-AAFEE943C279}"/>
              </a:ext>
            </a:extLst>
          </p:cNvPr>
          <p:cNvSpPr/>
          <p:nvPr/>
        </p:nvSpPr>
        <p:spPr>
          <a:xfrm>
            <a:off x="6096000" y="2766219"/>
            <a:ext cx="1325562" cy="1325562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Kitchen</a:t>
            </a:r>
            <a:endParaRPr lang="en-NL" b="1" dirty="0">
              <a:solidFill>
                <a:schemeClr val="bg1"/>
              </a:solidFill>
            </a:endParaRPr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FD5E2DDE-1840-42B0-93F4-2C3ACA41CE62}"/>
              </a:ext>
            </a:extLst>
          </p:cNvPr>
          <p:cNvSpPr/>
          <p:nvPr/>
        </p:nvSpPr>
        <p:spPr>
          <a:xfrm>
            <a:off x="9869978" y="2766219"/>
            <a:ext cx="1325562" cy="1325562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Toilet</a:t>
            </a:r>
            <a:endParaRPr lang="en-NL" b="1" dirty="0">
              <a:solidFill>
                <a:schemeClr val="bg1"/>
              </a:solidFill>
            </a:endParaRPr>
          </a:p>
        </p:txBody>
      </p:sp>
      <p:sp>
        <p:nvSpPr>
          <p:cNvPr id="14" name="Tijdelijke aanduiding voor inhoud 3">
            <a:extLst>
              <a:ext uri="{FF2B5EF4-FFF2-40B4-BE49-F238E27FC236}">
                <a16:creationId xmlns:a16="http://schemas.microsoft.com/office/drawing/2014/main" id="{C5C9B659-13EE-4A63-8AE5-5B0AD6439278}"/>
              </a:ext>
            </a:extLst>
          </p:cNvPr>
          <p:cNvSpPr txBox="1">
            <a:spLocks/>
          </p:cNvSpPr>
          <p:nvPr/>
        </p:nvSpPr>
        <p:spPr>
          <a:xfrm rot="20844026">
            <a:off x="6423713" y="553547"/>
            <a:ext cx="3386697" cy="50122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sz="2400" b="1" i="1" dirty="0">
                <a:solidFill>
                  <a:schemeClr val="bg1"/>
                </a:solidFill>
                <a:latin typeface="Comic Sans MS" panose="030F0702030302020204" pitchFamily="66" charset="0"/>
              </a:rPr>
              <a:t>edges can join multiple nodes</a:t>
            </a:r>
            <a:endParaRPr lang="en-US" sz="2400" i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89B90AA6-2C1F-415F-9517-A95130A1FE81}"/>
              </a:ext>
            </a:extLst>
          </p:cNvPr>
          <p:cNvSpPr/>
          <p:nvPr/>
        </p:nvSpPr>
        <p:spPr>
          <a:xfrm>
            <a:off x="9869978" y="4326204"/>
            <a:ext cx="1325562" cy="1325562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Living room</a:t>
            </a:r>
            <a:endParaRPr lang="en-NL" b="1" dirty="0">
              <a:solidFill>
                <a:schemeClr val="bg1"/>
              </a:solidFill>
            </a:endParaRPr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id="{61266DAB-CFA2-4C3A-AFD9-A1D99F01B500}"/>
              </a:ext>
            </a:extLst>
          </p:cNvPr>
          <p:cNvSpPr/>
          <p:nvPr/>
        </p:nvSpPr>
        <p:spPr>
          <a:xfrm>
            <a:off x="9913119" y="1206232"/>
            <a:ext cx="1325562" cy="1325562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Garden</a:t>
            </a:r>
            <a:endParaRPr lang="en-NL" b="1" dirty="0">
              <a:solidFill>
                <a:schemeClr val="bg1"/>
              </a:solidFill>
            </a:endParaRPr>
          </a:p>
        </p:txBody>
      </p:sp>
      <p:sp>
        <p:nvSpPr>
          <p:cNvPr id="18" name="Vrije vorm: vorm 17">
            <a:extLst>
              <a:ext uri="{FF2B5EF4-FFF2-40B4-BE49-F238E27FC236}">
                <a16:creationId xmlns:a16="http://schemas.microsoft.com/office/drawing/2014/main" id="{7865434A-863A-42A3-8EB2-B2705598CC13}"/>
              </a:ext>
            </a:extLst>
          </p:cNvPr>
          <p:cNvSpPr/>
          <p:nvPr/>
        </p:nvSpPr>
        <p:spPr>
          <a:xfrm rot="1590705">
            <a:off x="6105540" y="261931"/>
            <a:ext cx="6394970" cy="5417415"/>
          </a:xfrm>
          <a:custGeom>
            <a:avLst/>
            <a:gdLst>
              <a:gd name="connsiteX0" fmla="*/ 3673928 w 4098471"/>
              <a:gd name="connsiteY0" fmla="*/ 293914 h 4310743"/>
              <a:gd name="connsiteX1" fmla="*/ 4098471 w 4098471"/>
              <a:gd name="connsiteY1" fmla="*/ 2743200 h 4310743"/>
              <a:gd name="connsiteX2" fmla="*/ 3902528 w 4098471"/>
              <a:gd name="connsiteY2" fmla="*/ 3641271 h 4310743"/>
              <a:gd name="connsiteX3" fmla="*/ 2841171 w 4098471"/>
              <a:gd name="connsiteY3" fmla="*/ 4310743 h 4310743"/>
              <a:gd name="connsiteX4" fmla="*/ 800100 w 4098471"/>
              <a:gd name="connsiteY4" fmla="*/ 4310743 h 4310743"/>
              <a:gd name="connsiteX5" fmla="*/ 0 w 4098471"/>
              <a:gd name="connsiteY5" fmla="*/ 3151414 h 4310743"/>
              <a:gd name="connsiteX6" fmla="*/ 163286 w 4098471"/>
              <a:gd name="connsiteY6" fmla="*/ 2334986 h 4310743"/>
              <a:gd name="connsiteX7" fmla="*/ 898071 w 4098471"/>
              <a:gd name="connsiteY7" fmla="*/ 359229 h 4310743"/>
              <a:gd name="connsiteX8" fmla="*/ 2171700 w 4098471"/>
              <a:gd name="connsiteY8" fmla="*/ 0 h 4310743"/>
              <a:gd name="connsiteX9" fmla="*/ 3624943 w 4098471"/>
              <a:gd name="connsiteY9" fmla="*/ 261257 h 4310743"/>
              <a:gd name="connsiteX10" fmla="*/ 3673928 w 4098471"/>
              <a:gd name="connsiteY10" fmla="*/ 293914 h 4310743"/>
              <a:gd name="connsiteX0" fmla="*/ 3624943 w 4098471"/>
              <a:gd name="connsiteY0" fmla="*/ 261257 h 4310743"/>
              <a:gd name="connsiteX1" fmla="*/ 4098471 w 4098471"/>
              <a:gd name="connsiteY1" fmla="*/ 2743200 h 4310743"/>
              <a:gd name="connsiteX2" fmla="*/ 3902528 w 4098471"/>
              <a:gd name="connsiteY2" fmla="*/ 3641271 h 4310743"/>
              <a:gd name="connsiteX3" fmla="*/ 2841171 w 4098471"/>
              <a:gd name="connsiteY3" fmla="*/ 4310743 h 4310743"/>
              <a:gd name="connsiteX4" fmla="*/ 800100 w 4098471"/>
              <a:gd name="connsiteY4" fmla="*/ 4310743 h 4310743"/>
              <a:gd name="connsiteX5" fmla="*/ 0 w 4098471"/>
              <a:gd name="connsiteY5" fmla="*/ 3151414 h 4310743"/>
              <a:gd name="connsiteX6" fmla="*/ 163286 w 4098471"/>
              <a:gd name="connsiteY6" fmla="*/ 2334986 h 4310743"/>
              <a:gd name="connsiteX7" fmla="*/ 898071 w 4098471"/>
              <a:gd name="connsiteY7" fmla="*/ 359229 h 4310743"/>
              <a:gd name="connsiteX8" fmla="*/ 2171700 w 4098471"/>
              <a:gd name="connsiteY8" fmla="*/ 0 h 4310743"/>
              <a:gd name="connsiteX9" fmla="*/ 3624943 w 4098471"/>
              <a:gd name="connsiteY9" fmla="*/ 261257 h 4310743"/>
              <a:gd name="connsiteX0" fmla="*/ 3624943 w 4098471"/>
              <a:gd name="connsiteY0" fmla="*/ 309593 h 4359079"/>
              <a:gd name="connsiteX1" fmla="*/ 4098471 w 4098471"/>
              <a:gd name="connsiteY1" fmla="*/ 2791536 h 4359079"/>
              <a:gd name="connsiteX2" fmla="*/ 3902528 w 4098471"/>
              <a:gd name="connsiteY2" fmla="*/ 3689607 h 4359079"/>
              <a:gd name="connsiteX3" fmla="*/ 2841171 w 4098471"/>
              <a:gd name="connsiteY3" fmla="*/ 4359079 h 4359079"/>
              <a:gd name="connsiteX4" fmla="*/ 800100 w 4098471"/>
              <a:gd name="connsiteY4" fmla="*/ 4359079 h 4359079"/>
              <a:gd name="connsiteX5" fmla="*/ 0 w 4098471"/>
              <a:gd name="connsiteY5" fmla="*/ 3199750 h 4359079"/>
              <a:gd name="connsiteX6" fmla="*/ 163286 w 4098471"/>
              <a:gd name="connsiteY6" fmla="*/ 2383322 h 4359079"/>
              <a:gd name="connsiteX7" fmla="*/ 898071 w 4098471"/>
              <a:gd name="connsiteY7" fmla="*/ 407565 h 4359079"/>
              <a:gd name="connsiteX8" fmla="*/ 2171700 w 4098471"/>
              <a:gd name="connsiteY8" fmla="*/ 48336 h 4359079"/>
              <a:gd name="connsiteX9" fmla="*/ 3624943 w 4098471"/>
              <a:gd name="connsiteY9" fmla="*/ 309593 h 4359079"/>
              <a:gd name="connsiteX0" fmla="*/ 3624943 w 4098471"/>
              <a:gd name="connsiteY0" fmla="*/ 309593 h 4359079"/>
              <a:gd name="connsiteX1" fmla="*/ 4098471 w 4098471"/>
              <a:gd name="connsiteY1" fmla="*/ 2791536 h 4359079"/>
              <a:gd name="connsiteX2" fmla="*/ 3902528 w 4098471"/>
              <a:gd name="connsiteY2" fmla="*/ 3689607 h 4359079"/>
              <a:gd name="connsiteX3" fmla="*/ 2841171 w 4098471"/>
              <a:gd name="connsiteY3" fmla="*/ 4359079 h 4359079"/>
              <a:gd name="connsiteX4" fmla="*/ 800100 w 4098471"/>
              <a:gd name="connsiteY4" fmla="*/ 4359079 h 4359079"/>
              <a:gd name="connsiteX5" fmla="*/ 0 w 4098471"/>
              <a:gd name="connsiteY5" fmla="*/ 3199750 h 4359079"/>
              <a:gd name="connsiteX6" fmla="*/ 163286 w 4098471"/>
              <a:gd name="connsiteY6" fmla="*/ 2383322 h 4359079"/>
              <a:gd name="connsiteX7" fmla="*/ 898071 w 4098471"/>
              <a:gd name="connsiteY7" fmla="*/ 407565 h 4359079"/>
              <a:gd name="connsiteX8" fmla="*/ 2171700 w 4098471"/>
              <a:gd name="connsiteY8" fmla="*/ 48336 h 4359079"/>
              <a:gd name="connsiteX9" fmla="*/ 3624943 w 4098471"/>
              <a:gd name="connsiteY9" fmla="*/ 309593 h 4359079"/>
              <a:gd name="connsiteX0" fmla="*/ 3624943 w 4098471"/>
              <a:gd name="connsiteY0" fmla="*/ 309593 h 4359079"/>
              <a:gd name="connsiteX1" fmla="*/ 4098471 w 4098471"/>
              <a:gd name="connsiteY1" fmla="*/ 2791536 h 4359079"/>
              <a:gd name="connsiteX2" fmla="*/ 3902528 w 4098471"/>
              <a:gd name="connsiteY2" fmla="*/ 3689607 h 4359079"/>
              <a:gd name="connsiteX3" fmla="*/ 2841171 w 4098471"/>
              <a:gd name="connsiteY3" fmla="*/ 4359079 h 4359079"/>
              <a:gd name="connsiteX4" fmla="*/ 800100 w 4098471"/>
              <a:gd name="connsiteY4" fmla="*/ 4359079 h 4359079"/>
              <a:gd name="connsiteX5" fmla="*/ 0 w 4098471"/>
              <a:gd name="connsiteY5" fmla="*/ 3199750 h 4359079"/>
              <a:gd name="connsiteX6" fmla="*/ 163286 w 4098471"/>
              <a:gd name="connsiteY6" fmla="*/ 2383322 h 4359079"/>
              <a:gd name="connsiteX7" fmla="*/ 898071 w 4098471"/>
              <a:gd name="connsiteY7" fmla="*/ 407565 h 4359079"/>
              <a:gd name="connsiteX8" fmla="*/ 2171700 w 4098471"/>
              <a:gd name="connsiteY8" fmla="*/ 48336 h 4359079"/>
              <a:gd name="connsiteX9" fmla="*/ 3624943 w 4098471"/>
              <a:gd name="connsiteY9" fmla="*/ 309593 h 4359079"/>
              <a:gd name="connsiteX0" fmla="*/ 3624943 w 4110067"/>
              <a:gd name="connsiteY0" fmla="*/ 309593 h 4359079"/>
              <a:gd name="connsiteX1" fmla="*/ 4098471 w 4110067"/>
              <a:gd name="connsiteY1" fmla="*/ 2791536 h 4359079"/>
              <a:gd name="connsiteX2" fmla="*/ 3902528 w 4110067"/>
              <a:gd name="connsiteY2" fmla="*/ 3689607 h 4359079"/>
              <a:gd name="connsiteX3" fmla="*/ 2841171 w 4110067"/>
              <a:gd name="connsiteY3" fmla="*/ 4359079 h 4359079"/>
              <a:gd name="connsiteX4" fmla="*/ 800100 w 4110067"/>
              <a:gd name="connsiteY4" fmla="*/ 4359079 h 4359079"/>
              <a:gd name="connsiteX5" fmla="*/ 0 w 4110067"/>
              <a:gd name="connsiteY5" fmla="*/ 3199750 h 4359079"/>
              <a:gd name="connsiteX6" fmla="*/ 163286 w 4110067"/>
              <a:gd name="connsiteY6" fmla="*/ 2383322 h 4359079"/>
              <a:gd name="connsiteX7" fmla="*/ 898071 w 4110067"/>
              <a:gd name="connsiteY7" fmla="*/ 407565 h 4359079"/>
              <a:gd name="connsiteX8" fmla="*/ 2171700 w 4110067"/>
              <a:gd name="connsiteY8" fmla="*/ 48336 h 4359079"/>
              <a:gd name="connsiteX9" fmla="*/ 3624943 w 4110067"/>
              <a:gd name="connsiteY9" fmla="*/ 309593 h 4359079"/>
              <a:gd name="connsiteX0" fmla="*/ 3624943 w 4110067"/>
              <a:gd name="connsiteY0" fmla="*/ 309593 h 4359079"/>
              <a:gd name="connsiteX1" fmla="*/ 4098471 w 4110067"/>
              <a:gd name="connsiteY1" fmla="*/ 2791536 h 4359079"/>
              <a:gd name="connsiteX2" fmla="*/ 3902528 w 4110067"/>
              <a:gd name="connsiteY2" fmla="*/ 3689607 h 4359079"/>
              <a:gd name="connsiteX3" fmla="*/ 2841171 w 4110067"/>
              <a:gd name="connsiteY3" fmla="*/ 4359079 h 4359079"/>
              <a:gd name="connsiteX4" fmla="*/ 800100 w 4110067"/>
              <a:gd name="connsiteY4" fmla="*/ 4359079 h 4359079"/>
              <a:gd name="connsiteX5" fmla="*/ 0 w 4110067"/>
              <a:gd name="connsiteY5" fmla="*/ 3199750 h 4359079"/>
              <a:gd name="connsiteX6" fmla="*/ 163286 w 4110067"/>
              <a:gd name="connsiteY6" fmla="*/ 2383322 h 4359079"/>
              <a:gd name="connsiteX7" fmla="*/ 898071 w 4110067"/>
              <a:gd name="connsiteY7" fmla="*/ 407565 h 4359079"/>
              <a:gd name="connsiteX8" fmla="*/ 2171700 w 4110067"/>
              <a:gd name="connsiteY8" fmla="*/ 48336 h 4359079"/>
              <a:gd name="connsiteX9" fmla="*/ 3624943 w 4110067"/>
              <a:gd name="connsiteY9" fmla="*/ 309593 h 4359079"/>
              <a:gd name="connsiteX0" fmla="*/ 3624943 w 4110067"/>
              <a:gd name="connsiteY0" fmla="*/ 309593 h 4359079"/>
              <a:gd name="connsiteX1" fmla="*/ 4098471 w 4110067"/>
              <a:gd name="connsiteY1" fmla="*/ 2791536 h 4359079"/>
              <a:gd name="connsiteX2" fmla="*/ 3902528 w 4110067"/>
              <a:gd name="connsiteY2" fmla="*/ 3689607 h 4359079"/>
              <a:gd name="connsiteX3" fmla="*/ 2841171 w 4110067"/>
              <a:gd name="connsiteY3" fmla="*/ 4359079 h 4359079"/>
              <a:gd name="connsiteX4" fmla="*/ 800100 w 4110067"/>
              <a:gd name="connsiteY4" fmla="*/ 4359079 h 4359079"/>
              <a:gd name="connsiteX5" fmla="*/ 0 w 4110067"/>
              <a:gd name="connsiteY5" fmla="*/ 3199750 h 4359079"/>
              <a:gd name="connsiteX6" fmla="*/ 163286 w 4110067"/>
              <a:gd name="connsiteY6" fmla="*/ 2383322 h 4359079"/>
              <a:gd name="connsiteX7" fmla="*/ 898071 w 4110067"/>
              <a:gd name="connsiteY7" fmla="*/ 407565 h 4359079"/>
              <a:gd name="connsiteX8" fmla="*/ 2171700 w 4110067"/>
              <a:gd name="connsiteY8" fmla="*/ 48336 h 4359079"/>
              <a:gd name="connsiteX9" fmla="*/ 3624943 w 4110067"/>
              <a:gd name="connsiteY9" fmla="*/ 309593 h 4359079"/>
              <a:gd name="connsiteX0" fmla="*/ 3624943 w 4110067"/>
              <a:gd name="connsiteY0" fmla="*/ 309593 h 4359079"/>
              <a:gd name="connsiteX1" fmla="*/ 4098471 w 4110067"/>
              <a:gd name="connsiteY1" fmla="*/ 2791536 h 4359079"/>
              <a:gd name="connsiteX2" fmla="*/ 3902528 w 4110067"/>
              <a:gd name="connsiteY2" fmla="*/ 3689607 h 4359079"/>
              <a:gd name="connsiteX3" fmla="*/ 2841171 w 4110067"/>
              <a:gd name="connsiteY3" fmla="*/ 4359079 h 4359079"/>
              <a:gd name="connsiteX4" fmla="*/ 800100 w 4110067"/>
              <a:gd name="connsiteY4" fmla="*/ 4359079 h 4359079"/>
              <a:gd name="connsiteX5" fmla="*/ 0 w 4110067"/>
              <a:gd name="connsiteY5" fmla="*/ 3199750 h 4359079"/>
              <a:gd name="connsiteX6" fmla="*/ 163286 w 4110067"/>
              <a:gd name="connsiteY6" fmla="*/ 2383322 h 4359079"/>
              <a:gd name="connsiteX7" fmla="*/ 898071 w 4110067"/>
              <a:gd name="connsiteY7" fmla="*/ 407565 h 4359079"/>
              <a:gd name="connsiteX8" fmla="*/ 2171700 w 4110067"/>
              <a:gd name="connsiteY8" fmla="*/ 48336 h 4359079"/>
              <a:gd name="connsiteX9" fmla="*/ 3624943 w 4110067"/>
              <a:gd name="connsiteY9" fmla="*/ 309593 h 4359079"/>
              <a:gd name="connsiteX0" fmla="*/ 3630132 w 4115256"/>
              <a:gd name="connsiteY0" fmla="*/ 309593 h 4359079"/>
              <a:gd name="connsiteX1" fmla="*/ 4103660 w 4115256"/>
              <a:gd name="connsiteY1" fmla="*/ 2791536 h 4359079"/>
              <a:gd name="connsiteX2" fmla="*/ 3907717 w 4115256"/>
              <a:gd name="connsiteY2" fmla="*/ 3689607 h 4359079"/>
              <a:gd name="connsiteX3" fmla="*/ 2846360 w 4115256"/>
              <a:gd name="connsiteY3" fmla="*/ 4359079 h 4359079"/>
              <a:gd name="connsiteX4" fmla="*/ 805289 w 4115256"/>
              <a:gd name="connsiteY4" fmla="*/ 4359079 h 4359079"/>
              <a:gd name="connsiteX5" fmla="*/ 5189 w 4115256"/>
              <a:gd name="connsiteY5" fmla="*/ 3199750 h 4359079"/>
              <a:gd name="connsiteX6" fmla="*/ 168475 w 4115256"/>
              <a:gd name="connsiteY6" fmla="*/ 2383322 h 4359079"/>
              <a:gd name="connsiteX7" fmla="*/ 903260 w 4115256"/>
              <a:gd name="connsiteY7" fmla="*/ 407565 h 4359079"/>
              <a:gd name="connsiteX8" fmla="*/ 2176889 w 4115256"/>
              <a:gd name="connsiteY8" fmla="*/ 48336 h 4359079"/>
              <a:gd name="connsiteX9" fmla="*/ 3630132 w 4115256"/>
              <a:gd name="connsiteY9" fmla="*/ 309593 h 4359079"/>
              <a:gd name="connsiteX0" fmla="*/ 3630132 w 4115256"/>
              <a:gd name="connsiteY0" fmla="*/ 309593 h 4359079"/>
              <a:gd name="connsiteX1" fmla="*/ 4103660 w 4115256"/>
              <a:gd name="connsiteY1" fmla="*/ 2791536 h 4359079"/>
              <a:gd name="connsiteX2" fmla="*/ 3907717 w 4115256"/>
              <a:gd name="connsiteY2" fmla="*/ 3689607 h 4359079"/>
              <a:gd name="connsiteX3" fmla="*/ 2846360 w 4115256"/>
              <a:gd name="connsiteY3" fmla="*/ 4359079 h 4359079"/>
              <a:gd name="connsiteX4" fmla="*/ 805289 w 4115256"/>
              <a:gd name="connsiteY4" fmla="*/ 4359079 h 4359079"/>
              <a:gd name="connsiteX5" fmla="*/ 5189 w 4115256"/>
              <a:gd name="connsiteY5" fmla="*/ 3199750 h 4359079"/>
              <a:gd name="connsiteX6" fmla="*/ 168475 w 4115256"/>
              <a:gd name="connsiteY6" fmla="*/ 2383322 h 4359079"/>
              <a:gd name="connsiteX7" fmla="*/ 903260 w 4115256"/>
              <a:gd name="connsiteY7" fmla="*/ 407565 h 4359079"/>
              <a:gd name="connsiteX8" fmla="*/ 2176889 w 4115256"/>
              <a:gd name="connsiteY8" fmla="*/ 48336 h 4359079"/>
              <a:gd name="connsiteX9" fmla="*/ 3630132 w 4115256"/>
              <a:gd name="connsiteY9" fmla="*/ 309593 h 4359079"/>
              <a:gd name="connsiteX0" fmla="*/ 3632444 w 4117568"/>
              <a:gd name="connsiteY0" fmla="*/ 309593 h 4359079"/>
              <a:gd name="connsiteX1" fmla="*/ 4105972 w 4117568"/>
              <a:gd name="connsiteY1" fmla="*/ 2791536 h 4359079"/>
              <a:gd name="connsiteX2" fmla="*/ 3910029 w 4117568"/>
              <a:gd name="connsiteY2" fmla="*/ 3689607 h 4359079"/>
              <a:gd name="connsiteX3" fmla="*/ 2848672 w 4117568"/>
              <a:gd name="connsiteY3" fmla="*/ 4359079 h 4359079"/>
              <a:gd name="connsiteX4" fmla="*/ 807601 w 4117568"/>
              <a:gd name="connsiteY4" fmla="*/ 4359079 h 4359079"/>
              <a:gd name="connsiteX5" fmla="*/ 7501 w 4117568"/>
              <a:gd name="connsiteY5" fmla="*/ 3199750 h 4359079"/>
              <a:gd name="connsiteX6" fmla="*/ 432044 w 4117568"/>
              <a:gd name="connsiteY6" fmla="*/ 2024093 h 4359079"/>
              <a:gd name="connsiteX7" fmla="*/ 905572 w 4117568"/>
              <a:gd name="connsiteY7" fmla="*/ 407565 h 4359079"/>
              <a:gd name="connsiteX8" fmla="*/ 2179201 w 4117568"/>
              <a:gd name="connsiteY8" fmla="*/ 48336 h 4359079"/>
              <a:gd name="connsiteX9" fmla="*/ 3632444 w 4117568"/>
              <a:gd name="connsiteY9" fmla="*/ 309593 h 4359079"/>
              <a:gd name="connsiteX0" fmla="*/ 3632064 w 4117188"/>
              <a:gd name="connsiteY0" fmla="*/ 309593 h 4359079"/>
              <a:gd name="connsiteX1" fmla="*/ 4105592 w 4117188"/>
              <a:gd name="connsiteY1" fmla="*/ 2791536 h 4359079"/>
              <a:gd name="connsiteX2" fmla="*/ 3909649 w 4117188"/>
              <a:gd name="connsiteY2" fmla="*/ 3689607 h 4359079"/>
              <a:gd name="connsiteX3" fmla="*/ 2848292 w 4117188"/>
              <a:gd name="connsiteY3" fmla="*/ 4359079 h 4359079"/>
              <a:gd name="connsiteX4" fmla="*/ 807221 w 4117188"/>
              <a:gd name="connsiteY4" fmla="*/ 4359079 h 4359079"/>
              <a:gd name="connsiteX5" fmla="*/ 7121 w 4117188"/>
              <a:gd name="connsiteY5" fmla="*/ 3199750 h 4359079"/>
              <a:gd name="connsiteX6" fmla="*/ 431664 w 4117188"/>
              <a:gd name="connsiteY6" fmla="*/ 2024093 h 4359079"/>
              <a:gd name="connsiteX7" fmla="*/ 905192 w 4117188"/>
              <a:gd name="connsiteY7" fmla="*/ 407565 h 4359079"/>
              <a:gd name="connsiteX8" fmla="*/ 2178821 w 4117188"/>
              <a:gd name="connsiteY8" fmla="*/ 48336 h 4359079"/>
              <a:gd name="connsiteX9" fmla="*/ 3632064 w 4117188"/>
              <a:gd name="connsiteY9" fmla="*/ 309593 h 4359079"/>
              <a:gd name="connsiteX0" fmla="*/ 3660343 w 4145467"/>
              <a:gd name="connsiteY0" fmla="*/ 309593 h 4364443"/>
              <a:gd name="connsiteX1" fmla="*/ 4133871 w 4145467"/>
              <a:gd name="connsiteY1" fmla="*/ 2791536 h 4364443"/>
              <a:gd name="connsiteX2" fmla="*/ 3937928 w 4145467"/>
              <a:gd name="connsiteY2" fmla="*/ 3689607 h 4364443"/>
              <a:gd name="connsiteX3" fmla="*/ 2876571 w 4145467"/>
              <a:gd name="connsiteY3" fmla="*/ 4359079 h 4364443"/>
              <a:gd name="connsiteX4" fmla="*/ 345643 w 4145467"/>
              <a:gd name="connsiteY4" fmla="*/ 3983522 h 4364443"/>
              <a:gd name="connsiteX5" fmla="*/ 35400 w 4145467"/>
              <a:gd name="connsiteY5" fmla="*/ 3199750 h 4364443"/>
              <a:gd name="connsiteX6" fmla="*/ 459943 w 4145467"/>
              <a:gd name="connsiteY6" fmla="*/ 2024093 h 4364443"/>
              <a:gd name="connsiteX7" fmla="*/ 933471 w 4145467"/>
              <a:gd name="connsiteY7" fmla="*/ 407565 h 4364443"/>
              <a:gd name="connsiteX8" fmla="*/ 2207100 w 4145467"/>
              <a:gd name="connsiteY8" fmla="*/ 48336 h 4364443"/>
              <a:gd name="connsiteX9" fmla="*/ 3660343 w 4145467"/>
              <a:gd name="connsiteY9" fmla="*/ 309593 h 4364443"/>
              <a:gd name="connsiteX0" fmla="*/ 3660343 w 4145066"/>
              <a:gd name="connsiteY0" fmla="*/ 211555 h 4266405"/>
              <a:gd name="connsiteX1" fmla="*/ 4133871 w 4145066"/>
              <a:gd name="connsiteY1" fmla="*/ 2693498 h 4266405"/>
              <a:gd name="connsiteX2" fmla="*/ 3937928 w 4145066"/>
              <a:gd name="connsiteY2" fmla="*/ 3591569 h 4266405"/>
              <a:gd name="connsiteX3" fmla="*/ 2876571 w 4145066"/>
              <a:gd name="connsiteY3" fmla="*/ 4261041 h 4266405"/>
              <a:gd name="connsiteX4" fmla="*/ 345643 w 4145066"/>
              <a:gd name="connsiteY4" fmla="*/ 3885484 h 4266405"/>
              <a:gd name="connsiteX5" fmla="*/ 35400 w 4145066"/>
              <a:gd name="connsiteY5" fmla="*/ 3101712 h 4266405"/>
              <a:gd name="connsiteX6" fmla="*/ 459943 w 4145066"/>
              <a:gd name="connsiteY6" fmla="*/ 1926055 h 4266405"/>
              <a:gd name="connsiteX7" fmla="*/ 933471 w 4145066"/>
              <a:gd name="connsiteY7" fmla="*/ 309527 h 4266405"/>
              <a:gd name="connsiteX8" fmla="*/ 2272414 w 4145066"/>
              <a:gd name="connsiteY8" fmla="*/ 146241 h 4266405"/>
              <a:gd name="connsiteX9" fmla="*/ 3660343 w 4145066"/>
              <a:gd name="connsiteY9" fmla="*/ 211555 h 4266405"/>
              <a:gd name="connsiteX0" fmla="*/ 3872614 w 4134465"/>
              <a:gd name="connsiteY0" fmla="*/ 211555 h 4266405"/>
              <a:gd name="connsiteX1" fmla="*/ 4133871 w 4134465"/>
              <a:gd name="connsiteY1" fmla="*/ 2693498 h 4266405"/>
              <a:gd name="connsiteX2" fmla="*/ 3937928 w 4134465"/>
              <a:gd name="connsiteY2" fmla="*/ 3591569 h 4266405"/>
              <a:gd name="connsiteX3" fmla="*/ 2876571 w 4134465"/>
              <a:gd name="connsiteY3" fmla="*/ 4261041 h 4266405"/>
              <a:gd name="connsiteX4" fmla="*/ 345643 w 4134465"/>
              <a:gd name="connsiteY4" fmla="*/ 3885484 h 4266405"/>
              <a:gd name="connsiteX5" fmla="*/ 35400 w 4134465"/>
              <a:gd name="connsiteY5" fmla="*/ 3101712 h 4266405"/>
              <a:gd name="connsiteX6" fmla="*/ 459943 w 4134465"/>
              <a:gd name="connsiteY6" fmla="*/ 1926055 h 4266405"/>
              <a:gd name="connsiteX7" fmla="*/ 933471 w 4134465"/>
              <a:gd name="connsiteY7" fmla="*/ 309527 h 4266405"/>
              <a:gd name="connsiteX8" fmla="*/ 2272414 w 4134465"/>
              <a:gd name="connsiteY8" fmla="*/ 146241 h 4266405"/>
              <a:gd name="connsiteX9" fmla="*/ 3872614 w 4134465"/>
              <a:gd name="connsiteY9" fmla="*/ 211555 h 4266405"/>
              <a:gd name="connsiteX0" fmla="*/ 3676671 w 4140772"/>
              <a:gd name="connsiteY0" fmla="*/ 236964 h 4210171"/>
              <a:gd name="connsiteX1" fmla="*/ 4133871 w 4140772"/>
              <a:gd name="connsiteY1" fmla="*/ 2637264 h 4210171"/>
              <a:gd name="connsiteX2" fmla="*/ 3937928 w 4140772"/>
              <a:gd name="connsiteY2" fmla="*/ 3535335 h 4210171"/>
              <a:gd name="connsiteX3" fmla="*/ 2876571 w 4140772"/>
              <a:gd name="connsiteY3" fmla="*/ 4204807 h 4210171"/>
              <a:gd name="connsiteX4" fmla="*/ 345643 w 4140772"/>
              <a:gd name="connsiteY4" fmla="*/ 3829250 h 4210171"/>
              <a:gd name="connsiteX5" fmla="*/ 35400 w 4140772"/>
              <a:gd name="connsiteY5" fmla="*/ 3045478 h 4210171"/>
              <a:gd name="connsiteX6" fmla="*/ 459943 w 4140772"/>
              <a:gd name="connsiteY6" fmla="*/ 1869821 h 4210171"/>
              <a:gd name="connsiteX7" fmla="*/ 933471 w 4140772"/>
              <a:gd name="connsiteY7" fmla="*/ 253293 h 4210171"/>
              <a:gd name="connsiteX8" fmla="*/ 2272414 w 4140772"/>
              <a:gd name="connsiteY8" fmla="*/ 90007 h 4210171"/>
              <a:gd name="connsiteX9" fmla="*/ 3676671 w 4140772"/>
              <a:gd name="connsiteY9" fmla="*/ 236964 h 4210171"/>
              <a:gd name="connsiteX0" fmla="*/ 3676671 w 4010104"/>
              <a:gd name="connsiteY0" fmla="*/ 236964 h 4210171"/>
              <a:gd name="connsiteX1" fmla="*/ 3888942 w 4010104"/>
              <a:gd name="connsiteY1" fmla="*/ 2637264 h 4210171"/>
              <a:gd name="connsiteX2" fmla="*/ 3937928 w 4010104"/>
              <a:gd name="connsiteY2" fmla="*/ 3535335 h 4210171"/>
              <a:gd name="connsiteX3" fmla="*/ 2876571 w 4010104"/>
              <a:gd name="connsiteY3" fmla="*/ 4204807 h 4210171"/>
              <a:gd name="connsiteX4" fmla="*/ 345643 w 4010104"/>
              <a:gd name="connsiteY4" fmla="*/ 3829250 h 4210171"/>
              <a:gd name="connsiteX5" fmla="*/ 35400 w 4010104"/>
              <a:gd name="connsiteY5" fmla="*/ 3045478 h 4210171"/>
              <a:gd name="connsiteX6" fmla="*/ 459943 w 4010104"/>
              <a:gd name="connsiteY6" fmla="*/ 1869821 h 4210171"/>
              <a:gd name="connsiteX7" fmla="*/ 933471 w 4010104"/>
              <a:gd name="connsiteY7" fmla="*/ 253293 h 4210171"/>
              <a:gd name="connsiteX8" fmla="*/ 2272414 w 4010104"/>
              <a:gd name="connsiteY8" fmla="*/ 90007 h 4210171"/>
              <a:gd name="connsiteX9" fmla="*/ 3676671 w 4010104"/>
              <a:gd name="connsiteY9" fmla="*/ 236964 h 4210171"/>
              <a:gd name="connsiteX0" fmla="*/ 3986914 w 4086946"/>
              <a:gd name="connsiteY0" fmla="*/ 226089 h 4231953"/>
              <a:gd name="connsiteX1" fmla="*/ 3888942 w 4086946"/>
              <a:gd name="connsiteY1" fmla="*/ 2659046 h 4231953"/>
              <a:gd name="connsiteX2" fmla="*/ 3937928 w 4086946"/>
              <a:gd name="connsiteY2" fmla="*/ 3557117 h 4231953"/>
              <a:gd name="connsiteX3" fmla="*/ 2876571 w 4086946"/>
              <a:gd name="connsiteY3" fmla="*/ 4226589 h 4231953"/>
              <a:gd name="connsiteX4" fmla="*/ 345643 w 4086946"/>
              <a:gd name="connsiteY4" fmla="*/ 3851032 h 4231953"/>
              <a:gd name="connsiteX5" fmla="*/ 35400 w 4086946"/>
              <a:gd name="connsiteY5" fmla="*/ 3067260 h 4231953"/>
              <a:gd name="connsiteX6" fmla="*/ 459943 w 4086946"/>
              <a:gd name="connsiteY6" fmla="*/ 1891603 h 4231953"/>
              <a:gd name="connsiteX7" fmla="*/ 933471 w 4086946"/>
              <a:gd name="connsiteY7" fmla="*/ 275075 h 4231953"/>
              <a:gd name="connsiteX8" fmla="*/ 2272414 w 4086946"/>
              <a:gd name="connsiteY8" fmla="*/ 111789 h 4231953"/>
              <a:gd name="connsiteX9" fmla="*/ 3986914 w 4086946"/>
              <a:gd name="connsiteY9" fmla="*/ 226089 h 4231953"/>
              <a:gd name="connsiteX0" fmla="*/ 3986914 w 4086946"/>
              <a:gd name="connsiteY0" fmla="*/ 226089 h 4231953"/>
              <a:gd name="connsiteX1" fmla="*/ 3888942 w 4086946"/>
              <a:gd name="connsiteY1" fmla="*/ 2659046 h 4231953"/>
              <a:gd name="connsiteX2" fmla="*/ 3937928 w 4086946"/>
              <a:gd name="connsiteY2" fmla="*/ 3557117 h 4231953"/>
              <a:gd name="connsiteX3" fmla="*/ 2876571 w 4086946"/>
              <a:gd name="connsiteY3" fmla="*/ 4226589 h 4231953"/>
              <a:gd name="connsiteX4" fmla="*/ 345643 w 4086946"/>
              <a:gd name="connsiteY4" fmla="*/ 3851032 h 4231953"/>
              <a:gd name="connsiteX5" fmla="*/ 35400 w 4086946"/>
              <a:gd name="connsiteY5" fmla="*/ 3067260 h 4231953"/>
              <a:gd name="connsiteX6" fmla="*/ 459943 w 4086946"/>
              <a:gd name="connsiteY6" fmla="*/ 1891603 h 4231953"/>
              <a:gd name="connsiteX7" fmla="*/ 933471 w 4086946"/>
              <a:gd name="connsiteY7" fmla="*/ 275075 h 4231953"/>
              <a:gd name="connsiteX8" fmla="*/ 2272414 w 4086946"/>
              <a:gd name="connsiteY8" fmla="*/ 111789 h 4231953"/>
              <a:gd name="connsiteX9" fmla="*/ 3986914 w 4086946"/>
              <a:gd name="connsiteY9" fmla="*/ 226089 h 4231953"/>
              <a:gd name="connsiteX0" fmla="*/ 3986914 w 4086946"/>
              <a:gd name="connsiteY0" fmla="*/ 226089 h 4231953"/>
              <a:gd name="connsiteX1" fmla="*/ 3888942 w 4086946"/>
              <a:gd name="connsiteY1" fmla="*/ 2659046 h 4231953"/>
              <a:gd name="connsiteX2" fmla="*/ 3937928 w 4086946"/>
              <a:gd name="connsiteY2" fmla="*/ 3557117 h 4231953"/>
              <a:gd name="connsiteX3" fmla="*/ 2876571 w 4086946"/>
              <a:gd name="connsiteY3" fmla="*/ 4226589 h 4231953"/>
              <a:gd name="connsiteX4" fmla="*/ 345643 w 4086946"/>
              <a:gd name="connsiteY4" fmla="*/ 3851032 h 4231953"/>
              <a:gd name="connsiteX5" fmla="*/ 35400 w 4086946"/>
              <a:gd name="connsiteY5" fmla="*/ 3067260 h 4231953"/>
              <a:gd name="connsiteX6" fmla="*/ 459943 w 4086946"/>
              <a:gd name="connsiteY6" fmla="*/ 1891603 h 4231953"/>
              <a:gd name="connsiteX7" fmla="*/ 933471 w 4086946"/>
              <a:gd name="connsiteY7" fmla="*/ 275075 h 4231953"/>
              <a:gd name="connsiteX8" fmla="*/ 2272414 w 4086946"/>
              <a:gd name="connsiteY8" fmla="*/ 111789 h 4231953"/>
              <a:gd name="connsiteX9" fmla="*/ 3986914 w 4086946"/>
              <a:gd name="connsiteY9" fmla="*/ 226089 h 4231953"/>
              <a:gd name="connsiteX0" fmla="*/ 3986219 w 4086251"/>
              <a:gd name="connsiteY0" fmla="*/ 226089 h 4058750"/>
              <a:gd name="connsiteX1" fmla="*/ 3888247 w 4086251"/>
              <a:gd name="connsiteY1" fmla="*/ 2659046 h 4058750"/>
              <a:gd name="connsiteX2" fmla="*/ 3937233 w 4086251"/>
              <a:gd name="connsiteY2" fmla="*/ 3557117 h 4058750"/>
              <a:gd name="connsiteX3" fmla="*/ 2861362 w 4086251"/>
              <a:gd name="connsiteY3" fmla="*/ 4044415 h 4058750"/>
              <a:gd name="connsiteX4" fmla="*/ 344948 w 4086251"/>
              <a:gd name="connsiteY4" fmla="*/ 3851032 h 4058750"/>
              <a:gd name="connsiteX5" fmla="*/ 34705 w 4086251"/>
              <a:gd name="connsiteY5" fmla="*/ 3067260 h 4058750"/>
              <a:gd name="connsiteX6" fmla="*/ 459248 w 4086251"/>
              <a:gd name="connsiteY6" fmla="*/ 1891603 h 4058750"/>
              <a:gd name="connsiteX7" fmla="*/ 932776 w 4086251"/>
              <a:gd name="connsiteY7" fmla="*/ 275075 h 4058750"/>
              <a:gd name="connsiteX8" fmla="*/ 2271719 w 4086251"/>
              <a:gd name="connsiteY8" fmla="*/ 111789 h 4058750"/>
              <a:gd name="connsiteX9" fmla="*/ 3986219 w 4086251"/>
              <a:gd name="connsiteY9" fmla="*/ 226089 h 4058750"/>
              <a:gd name="connsiteX0" fmla="*/ 3986219 w 4086643"/>
              <a:gd name="connsiteY0" fmla="*/ 226089 h 4071827"/>
              <a:gd name="connsiteX1" fmla="*/ 3888247 w 4086643"/>
              <a:gd name="connsiteY1" fmla="*/ 2659046 h 4071827"/>
              <a:gd name="connsiteX2" fmla="*/ 3922719 w 4086643"/>
              <a:gd name="connsiteY2" fmla="*/ 3359761 h 4071827"/>
              <a:gd name="connsiteX3" fmla="*/ 2861362 w 4086643"/>
              <a:gd name="connsiteY3" fmla="*/ 4044415 h 4071827"/>
              <a:gd name="connsiteX4" fmla="*/ 344948 w 4086643"/>
              <a:gd name="connsiteY4" fmla="*/ 3851032 h 4071827"/>
              <a:gd name="connsiteX5" fmla="*/ 34705 w 4086643"/>
              <a:gd name="connsiteY5" fmla="*/ 3067260 h 4071827"/>
              <a:gd name="connsiteX6" fmla="*/ 459248 w 4086643"/>
              <a:gd name="connsiteY6" fmla="*/ 1891603 h 4071827"/>
              <a:gd name="connsiteX7" fmla="*/ 932776 w 4086643"/>
              <a:gd name="connsiteY7" fmla="*/ 275075 h 4071827"/>
              <a:gd name="connsiteX8" fmla="*/ 2271719 w 4086643"/>
              <a:gd name="connsiteY8" fmla="*/ 111789 h 4071827"/>
              <a:gd name="connsiteX9" fmla="*/ 3986219 w 4086643"/>
              <a:gd name="connsiteY9" fmla="*/ 226089 h 4071827"/>
              <a:gd name="connsiteX0" fmla="*/ 3986219 w 4061332"/>
              <a:gd name="connsiteY0" fmla="*/ 171005 h 4016744"/>
              <a:gd name="connsiteX1" fmla="*/ 3772133 w 4061332"/>
              <a:gd name="connsiteY1" fmla="*/ 1814541 h 4016744"/>
              <a:gd name="connsiteX2" fmla="*/ 3922719 w 4061332"/>
              <a:gd name="connsiteY2" fmla="*/ 3304677 h 4016744"/>
              <a:gd name="connsiteX3" fmla="*/ 2861362 w 4061332"/>
              <a:gd name="connsiteY3" fmla="*/ 3989331 h 4016744"/>
              <a:gd name="connsiteX4" fmla="*/ 344948 w 4061332"/>
              <a:gd name="connsiteY4" fmla="*/ 3795948 h 4016744"/>
              <a:gd name="connsiteX5" fmla="*/ 34705 w 4061332"/>
              <a:gd name="connsiteY5" fmla="*/ 3012176 h 4016744"/>
              <a:gd name="connsiteX6" fmla="*/ 459248 w 4061332"/>
              <a:gd name="connsiteY6" fmla="*/ 1836519 h 4016744"/>
              <a:gd name="connsiteX7" fmla="*/ 932776 w 4061332"/>
              <a:gd name="connsiteY7" fmla="*/ 219991 h 4016744"/>
              <a:gd name="connsiteX8" fmla="*/ 2271719 w 4061332"/>
              <a:gd name="connsiteY8" fmla="*/ 56705 h 4016744"/>
              <a:gd name="connsiteX9" fmla="*/ 3986219 w 4061332"/>
              <a:gd name="connsiteY9" fmla="*/ 171005 h 4016744"/>
              <a:gd name="connsiteX0" fmla="*/ 3961094 w 4036207"/>
              <a:gd name="connsiteY0" fmla="*/ 171005 h 3995882"/>
              <a:gd name="connsiteX1" fmla="*/ 3747008 w 4036207"/>
              <a:gd name="connsiteY1" fmla="*/ 1814541 h 3995882"/>
              <a:gd name="connsiteX2" fmla="*/ 3897594 w 4036207"/>
              <a:gd name="connsiteY2" fmla="*/ 3304677 h 3995882"/>
              <a:gd name="connsiteX3" fmla="*/ 2836237 w 4036207"/>
              <a:gd name="connsiteY3" fmla="*/ 3989331 h 3995882"/>
              <a:gd name="connsiteX4" fmla="*/ 392394 w 4036207"/>
              <a:gd name="connsiteY4" fmla="*/ 3613774 h 3995882"/>
              <a:gd name="connsiteX5" fmla="*/ 9580 w 4036207"/>
              <a:gd name="connsiteY5" fmla="*/ 3012176 h 3995882"/>
              <a:gd name="connsiteX6" fmla="*/ 434123 w 4036207"/>
              <a:gd name="connsiteY6" fmla="*/ 1836519 h 3995882"/>
              <a:gd name="connsiteX7" fmla="*/ 907651 w 4036207"/>
              <a:gd name="connsiteY7" fmla="*/ 219991 h 3995882"/>
              <a:gd name="connsiteX8" fmla="*/ 2246594 w 4036207"/>
              <a:gd name="connsiteY8" fmla="*/ 56705 h 3995882"/>
              <a:gd name="connsiteX9" fmla="*/ 3961094 w 4036207"/>
              <a:gd name="connsiteY9" fmla="*/ 171005 h 3995882"/>
              <a:gd name="connsiteX0" fmla="*/ 3961094 w 4036207"/>
              <a:gd name="connsiteY0" fmla="*/ 171005 h 3996693"/>
              <a:gd name="connsiteX1" fmla="*/ 3747008 w 4036207"/>
              <a:gd name="connsiteY1" fmla="*/ 1814541 h 3996693"/>
              <a:gd name="connsiteX2" fmla="*/ 3897594 w 4036207"/>
              <a:gd name="connsiteY2" fmla="*/ 3304677 h 3996693"/>
              <a:gd name="connsiteX3" fmla="*/ 2836237 w 4036207"/>
              <a:gd name="connsiteY3" fmla="*/ 3989331 h 3996693"/>
              <a:gd name="connsiteX4" fmla="*/ 392394 w 4036207"/>
              <a:gd name="connsiteY4" fmla="*/ 3613774 h 3996693"/>
              <a:gd name="connsiteX5" fmla="*/ 9580 w 4036207"/>
              <a:gd name="connsiteY5" fmla="*/ 2799639 h 3996693"/>
              <a:gd name="connsiteX6" fmla="*/ 434123 w 4036207"/>
              <a:gd name="connsiteY6" fmla="*/ 1836519 h 3996693"/>
              <a:gd name="connsiteX7" fmla="*/ 907651 w 4036207"/>
              <a:gd name="connsiteY7" fmla="*/ 219991 h 3996693"/>
              <a:gd name="connsiteX8" fmla="*/ 2246594 w 4036207"/>
              <a:gd name="connsiteY8" fmla="*/ 56705 h 3996693"/>
              <a:gd name="connsiteX9" fmla="*/ 3961094 w 4036207"/>
              <a:gd name="connsiteY9" fmla="*/ 171005 h 3996693"/>
              <a:gd name="connsiteX0" fmla="*/ 3979086 w 4054199"/>
              <a:gd name="connsiteY0" fmla="*/ 171005 h 3996693"/>
              <a:gd name="connsiteX1" fmla="*/ 3765000 w 4054199"/>
              <a:gd name="connsiteY1" fmla="*/ 1814541 h 3996693"/>
              <a:gd name="connsiteX2" fmla="*/ 3915586 w 4054199"/>
              <a:gd name="connsiteY2" fmla="*/ 3304677 h 3996693"/>
              <a:gd name="connsiteX3" fmla="*/ 2854229 w 4054199"/>
              <a:gd name="connsiteY3" fmla="*/ 3989331 h 3996693"/>
              <a:gd name="connsiteX4" fmla="*/ 410386 w 4054199"/>
              <a:gd name="connsiteY4" fmla="*/ 3613774 h 3996693"/>
              <a:gd name="connsiteX5" fmla="*/ 27572 w 4054199"/>
              <a:gd name="connsiteY5" fmla="*/ 2799639 h 3996693"/>
              <a:gd name="connsiteX6" fmla="*/ 698858 w 4054199"/>
              <a:gd name="connsiteY6" fmla="*/ 1274814 h 3996693"/>
              <a:gd name="connsiteX7" fmla="*/ 925643 w 4054199"/>
              <a:gd name="connsiteY7" fmla="*/ 219991 h 3996693"/>
              <a:gd name="connsiteX8" fmla="*/ 2264586 w 4054199"/>
              <a:gd name="connsiteY8" fmla="*/ 56705 h 3996693"/>
              <a:gd name="connsiteX9" fmla="*/ 3979086 w 4054199"/>
              <a:gd name="connsiteY9" fmla="*/ 171005 h 3996693"/>
              <a:gd name="connsiteX0" fmla="*/ 3979086 w 4054199"/>
              <a:gd name="connsiteY0" fmla="*/ 2291466 h 6117154"/>
              <a:gd name="connsiteX1" fmla="*/ 3765000 w 4054199"/>
              <a:gd name="connsiteY1" fmla="*/ 3935002 h 6117154"/>
              <a:gd name="connsiteX2" fmla="*/ 3915586 w 4054199"/>
              <a:gd name="connsiteY2" fmla="*/ 5425138 h 6117154"/>
              <a:gd name="connsiteX3" fmla="*/ 2854229 w 4054199"/>
              <a:gd name="connsiteY3" fmla="*/ 6109792 h 6117154"/>
              <a:gd name="connsiteX4" fmla="*/ 410386 w 4054199"/>
              <a:gd name="connsiteY4" fmla="*/ 5734235 h 6117154"/>
              <a:gd name="connsiteX5" fmla="*/ 27572 w 4054199"/>
              <a:gd name="connsiteY5" fmla="*/ 4920100 h 6117154"/>
              <a:gd name="connsiteX6" fmla="*/ 698858 w 4054199"/>
              <a:gd name="connsiteY6" fmla="*/ 3395275 h 6117154"/>
              <a:gd name="connsiteX7" fmla="*/ 2324709 w 4054199"/>
              <a:gd name="connsiteY7" fmla="*/ 14524 h 6117154"/>
              <a:gd name="connsiteX8" fmla="*/ 2264586 w 4054199"/>
              <a:gd name="connsiteY8" fmla="*/ 2177166 h 6117154"/>
              <a:gd name="connsiteX9" fmla="*/ 3979086 w 4054199"/>
              <a:gd name="connsiteY9" fmla="*/ 2291466 h 6117154"/>
              <a:gd name="connsiteX0" fmla="*/ 3979086 w 3995090"/>
              <a:gd name="connsiteY0" fmla="*/ 2332413 h 6158101"/>
              <a:gd name="connsiteX1" fmla="*/ 3765000 w 3995090"/>
              <a:gd name="connsiteY1" fmla="*/ 3975949 h 6158101"/>
              <a:gd name="connsiteX2" fmla="*/ 3915586 w 3995090"/>
              <a:gd name="connsiteY2" fmla="*/ 5466085 h 6158101"/>
              <a:gd name="connsiteX3" fmla="*/ 2854229 w 3995090"/>
              <a:gd name="connsiteY3" fmla="*/ 6150739 h 6158101"/>
              <a:gd name="connsiteX4" fmla="*/ 410386 w 3995090"/>
              <a:gd name="connsiteY4" fmla="*/ 5775182 h 6158101"/>
              <a:gd name="connsiteX5" fmla="*/ 27572 w 3995090"/>
              <a:gd name="connsiteY5" fmla="*/ 4961047 h 6158101"/>
              <a:gd name="connsiteX6" fmla="*/ 698858 w 3995090"/>
              <a:gd name="connsiteY6" fmla="*/ 3436222 h 6158101"/>
              <a:gd name="connsiteX7" fmla="*/ 2324709 w 3995090"/>
              <a:gd name="connsiteY7" fmla="*/ 55471 h 6158101"/>
              <a:gd name="connsiteX8" fmla="*/ 3247693 w 3995090"/>
              <a:gd name="connsiteY8" fmla="*/ 623699 h 6158101"/>
              <a:gd name="connsiteX9" fmla="*/ 3979086 w 3995090"/>
              <a:gd name="connsiteY9" fmla="*/ 2332413 h 6158101"/>
              <a:gd name="connsiteX0" fmla="*/ 3917568 w 3958182"/>
              <a:gd name="connsiteY0" fmla="*/ 2574531 h 6161740"/>
              <a:gd name="connsiteX1" fmla="*/ 3765000 w 3958182"/>
              <a:gd name="connsiteY1" fmla="*/ 3979588 h 6161740"/>
              <a:gd name="connsiteX2" fmla="*/ 3915586 w 3958182"/>
              <a:gd name="connsiteY2" fmla="*/ 5469724 h 6161740"/>
              <a:gd name="connsiteX3" fmla="*/ 2854229 w 3958182"/>
              <a:gd name="connsiteY3" fmla="*/ 6154378 h 6161740"/>
              <a:gd name="connsiteX4" fmla="*/ 410386 w 3958182"/>
              <a:gd name="connsiteY4" fmla="*/ 5778821 h 6161740"/>
              <a:gd name="connsiteX5" fmla="*/ 27572 w 3958182"/>
              <a:gd name="connsiteY5" fmla="*/ 4964686 h 6161740"/>
              <a:gd name="connsiteX6" fmla="*/ 698858 w 3958182"/>
              <a:gd name="connsiteY6" fmla="*/ 3439861 h 6161740"/>
              <a:gd name="connsiteX7" fmla="*/ 2324709 w 3958182"/>
              <a:gd name="connsiteY7" fmla="*/ 59110 h 6161740"/>
              <a:gd name="connsiteX8" fmla="*/ 3247693 w 3958182"/>
              <a:gd name="connsiteY8" fmla="*/ 627338 h 6161740"/>
              <a:gd name="connsiteX9" fmla="*/ 3917568 w 3958182"/>
              <a:gd name="connsiteY9" fmla="*/ 2574531 h 6161740"/>
              <a:gd name="connsiteX0" fmla="*/ 3917568 w 4288713"/>
              <a:gd name="connsiteY0" fmla="*/ 2574531 h 6161740"/>
              <a:gd name="connsiteX1" fmla="*/ 4288713 w 4288713"/>
              <a:gd name="connsiteY1" fmla="*/ 4860710 h 6161740"/>
              <a:gd name="connsiteX2" fmla="*/ 3915586 w 4288713"/>
              <a:gd name="connsiteY2" fmla="*/ 5469724 h 6161740"/>
              <a:gd name="connsiteX3" fmla="*/ 2854229 w 4288713"/>
              <a:gd name="connsiteY3" fmla="*/ 6154378 h 6161740"/>
              <a:gd name="connsiteX4" fmla="*/ 410386 w 4288713"/>
              <a:gd name="connsiteY4" fmla="*/ 5778821 h 6161740"/>
              <a:gd name="connsiteX5" fmla="*/ 27572 w 4288713"/>
              <a:gd name="connsiteY5" fmla="*/ 4964686 h 6161740"/>
              <a:gd name="connsiteX6" fmla="*/ 698858 w 4288713"/>
              <a:gd name="connsiteY6" fmla="*/ 3439861 h 6161740"/>
              <a:gd name="connsiteX7" fmla="*/ 2324709 w 4288713"/>
              <a:gd name="connsiteY7" fmla="*/ 59110 h 6161740"/>
              <a:gd name="connsiteX8" fmla="*/ 3247693 w 4288713"/>
              <a:gd name="connsiteY8" fmla="*/ 627338 h 6161740"/>
              <a:gd name="connsiteX9" fmla="*/ 3917568 w 4288713"/>
              <a:gd name="connsiteY9" fmla="*/ 2574531 h 6161740"/>
              <a:gd name="connsiteX0" fmla="*/ 3917568 w 4303274"/>
              <a:gd name="connsiteY0" fmla="*/ 2574531 h 6269722"/>
              <a:gd name="connsiteX1" fmla="*/ 4288713 w 4303274"/>
              <a:gd name="connsiteY1" fmla="*/ 4860710 h 6269722"/>
              <a:gd name="connsiteX2" fmla="*/ 3428813 w 4303274"/>
              <a:gd name="connsiteY2" fmla="*/ 6159990 h 6269722"/>
              <a:gd name="connsiteX3" fmla="*/ 2854229 w 4303274"/>
              <a:gd name="connsiteY3" fmla="*/ 6154378 h 6269722"/>
              <a:gd name="connsiteX4" fmla="*/ 410386 w 4303274"/>
              <a:gd name="connsiteY4" fmla="*/ 5778821 h 6269722"/>
              <a:gd name="connsiteX5" fmla="*/ 27572 w 4303274"/>
              <a:gd name="connsiteY5" fmla="*/ 4964686 h 6269722"/>
              <a:gd name="connsiteX6" fmla="*/ 698858 w 4303274"/>
              <a:gd name="connsiteY6" fmla="*/ 3439861 h 6269722"/>
              <a:gd name="connsiteX7" fmla="*/ 2324709 w 4303274"/>
              <a:gd name="connsiteY7" fmla="*/ 59110 h 6269722"/>
              <a:gd name="connsiteX8" fmla="*/ 3247693 w 4303274"/>
              <a:gd name="connsiteY8" fmla="*/ 627338 h 6269722"/>
              <a:gd name="connsiteX9" fmla="*/ 3917568 w 4303274"/>
              <a:gd name="connsiteY9" fmla="*/ 2574531 h 6269722"/>
              <a:gd name="connsiteX0" fmla="*/ 3900396 w 4286102"/>
              <a:gd name="connsiteY0" fmla="*/ 2574531 h 6167551"/>
              <a:gd name="connsiteX1" fmla="*/ 4271541 w 4286102"/>
              <a:gd name="connsiteY1" fmla="*/ 4860710 h 6167551"/>
              <a:gd name="connsiteX2" fmla="*/ 3411641 w 4286102"/>
              <a:gd name="connsiteY2" fmla="*/ 6159990 h 6167551"/>
              <a:gd name="connsiteX3" fmla="*/ 1892977 w 4286102"/>
              <a:gd name="connsiteY3" fmla="*/ 5412432 h 6167551"/>
              <a:gd name="connsiteX4" fmla="*/ 393214 w 4286102"/>
              <a:gd name="connsiteY4" fmla="*/ 5778821 h 6167551"/>
              <a:gd name="connsiteX5" fmla="*/ 10400 w 4286102"/>
              <a:gd name="connsiteY5" fmla="*/ 4964686 h 6167551"/>
              <a:gd name="connsiteX6" fmla="*/ 681686 w 4286102"/>
              <a:gd name="connsiteY6" fmla="*/ 3439861 h 6167551"/>
              <a:gd name="connsiteX7" fmla="*/ 2307537 w 4286102"/>
              <a:gd name="connsiteY7" fmla="*/ 59110 h 6167551"/>
              <a:gd name="connsiteX8" fmla="*/ 3230521 w 4286102"/>
              <a:gd name="connsiteY8" fmla="*/ 627338 h 6167551"/>
              <a:gd name="connsiteX9" fmla="*/ 3900396 w 4286102"/>
              <a:gd name="connsiteY9" fmla="*/ 2574531 h 6167551"/>
              <a:gd name="connsiteX0" fmla="*/ 3955909 w 4341615"/>
              <a:gd name="connsiteY0" fmla="*/ 2574531 h 6167550"/>
              <a:gd name="connsiteX1" fmla="*/ 4327054 w 4341615"/>
              <a:gd name="connsiteY1" fmla="*/ 4860710 h 6167550"/>
              <a:gd name="connsiteX2" fmla="*/ 3467154 w 4341615"/>
              <a:gd name="connsiteY2" fmla="*/ 6159990 h 6167550"/>
              <a:gd name="connsiteX3" fmla="*/ 1948490 w 4341615"/>
              <a:gd name="connsiteY3" fmla="*/ 5412432 h 6167550"/>
              <a:gd name="connsiteX4" fmla="*/ 448727 w 4341615"/>
              <a:gd name="connsiteY4" fmla="*/ 5778821 h 6167550"/>
              <a:gd name="connsiteX5" fmla="*/ 65913 w 4341615"/>
              <a:gd name="connsiteY5" fmla="*/ 4964686 h 6167550"/>
              <a:gd name="connsiteX6" fmla="*/ 1606740 w 4341615"/>
              <a:gd name="connsiteY6" fmla="*/ 2273059 h 6167550"/>
              <a:gd name="connsiteX7" fmla="*/ 2363050 w 4341615"/>
              <a:gd name="connsiteY7" fmla="*/ 59110 h 6167550"/>
              <a:gd name="connsiteX8" fmla="*/ 3286034 w 4341615"/>
              <a:gd name="connsiteY8" fmla="*/ 627338 h 6167550"/>
              <a:gd name="connsiteX9" fmla="*/ 3955909 w 4341615"/>
              <a:gd name="connsiteY9" fmla="*/ 2574531 h 6167550"/>
              <a:gd name="connsiteX0" fmla="*/ 3935825 w 4321531"/>
              <a:gd name="connsiteY0" fmla="*/ 2574531 h 6219578"/>
              <a:gd name="connsiteX1" fmla="*/ 4306970 w 4321531"/>
              <a:gd name="connsiteY1" fmla="*/ 4860710 h 6219578"/>
              <a:gd name="connsiteX2" fmla="*/ 3447070 w 4321531"/>
              <a:gd name="connsiteY2" fmla="*/ 6159990 h 6219578"/>
              <a:gd name="connsiteX3" fmla="*/ 1928406 w 4321531"/>
              <a:gd name="connsiteY3" fmla="*/ 5412432 h 6219578"/>
              <a:gd name="connsiteX4" fmla="*/ 541747 w 4321531"/>
              <a:gd name="connsiteY4" fmla="*/ 6215029 h 6219578"/>
              <a:gd name="connsiteX5" fmla="*/ 45829 w 4321531"/>
              <a:gd name="connsiteY5" fmla="*/ 4964686 h 6219578"/>
              <a:gd name="connsiteX6" fmla="*/ 1586656 w 4321531"/>
              <a:gd name="connsiteY6" fmla="*/ 2273059 h 6219578"/>
              <a:gd name="connsiteX7" fmla="*/ 2342966 w 4321531"/>
              <a:gd name="connsiteY7" fmla="*/ 59110 h 6219578"/>
              <a:gd name="connsiteX8" fmla="*/ 3265950 w 4321531"/>
              <a:gd name="connsiteY8" fmla="*/ 627338 h 6219578"/>
              <a:gd name="connsiteX9" fmla="*/ 3935825 w 4321531"/>
              <a:gd name="connsiteY9" fmla="*/ 2574531 h 6219578"/>
              <a:gd name="connsiteX0" fmla="*/ 3836518 w 4222224"/>
              <a:gd name="connsiteY0" fmla="*/ 2574531 h 6236397"/>
              <a:gd name="connsiteX1" fmla="*/ 4207663 w 4222224"/>
              <a:gd name="connsiteY1" fmla="*/ 4860710 h 6236397"/>
              <a:gd name="connsiteX2" fmla="*/ 3347763 w 4222224"/>
              <a:gd name="connsiteY2" fmla="*/ 6159990 h 6236397"/>
              <a:gd name="connsiteX3" fmla="*/ 1829099 w 4222224"/>
              <a:gd name="connsiteY3" fmla="*/ 5412432 h 6236397"/>
              <a:gd name="connsiteX4" fmla="*/ 442440 w 4222224"/>
              <a:gd name="connsiteY4" fmla="*/ 6215029 h 6236397"/>
              <a:gd name="connsiteX5" fmla="*/ 55462 w 4222224"/>
              <a:gd name="connsiteY5" fmla="*/ 4356077 h 6236397"/>
              <a:gd name="connsiteX6" fmla="*/ 1487349 w 4222224"/>
              <a:gd name="connsiteY6" fmla="*/ 2273059 h 6236397"/>
              <a:gd name="connsiteX7" fmla="*/ 2243659 w 4222224"/>
              <a:gd name="connsiteY7" fmla="*/ 59110 h 6236397"/>
              <a:gd name="connsiteX8" fmla="*/ 3166643 w 4222224"/>
              <a:gd name="connsiteY8" fmla="*/ 627338 h 6236397"/>
              <a:gd name="connsiteX9" fmla="*/ 3836518 w 4222224"/>
              <a:gd name="connsiteY9" fmla="*/ 2574531 h 6236397"/>
              <a:gd name="connsiteX0" fmla="*/ 3823721 w 4209427"/>
              <a:gd name="connsiteY0" fmla="*/ 2574531 h 6212251"/>
              <a:gd name="connsiteX1" fmla="*/ 4194866 w 4209427"/>
              <a:gd name="connsiteY1" fmla="*/ 4860710 h 6212251"/>
              <a:gd name="connsiteX2" fmla="*/ 3334966 w 4209427"/>
              <a:gd name="connsiteY2" fmla="*/ 6159990 h 6212251"/>
              <a:gd name="connsiteX3" fmla="*/ 1816302 w 4209427"/>
              <a:gd name="connsiteY3" fmla="*/ 5412432 h 6212251"/>
              <a:gd name="connsiteX4" fmla="*/ 505215 w 4209427"/>
              <a:gd name="connsiteY4" fmla="*/ 6190471 h 6212251"/>
              <a:gd name="connsiteX5" fmla="*/ 42665 w 4209427"/>
              <a:gd name="connsiteY5" fmla="*/ 4356077 h 6212251"/>
              <a:gd name="connsiteX6" fmla="*/ 1474552 w 4209427"/>
              <a:gd name="connsiteY6" fmla="*/ 2273059 h 6212251"/>
              <a:gd name="connsiteX7" fmla="*/ 2230862 w 4209427"/>
              <a:gd name="connsiteY7" fmla="*/ 59110 h 6212251"/>
              <a:gd name="connsiteX8" fmla="*/ 3153846 w 4209427"/>
              <a:gd name="connsiteY8" fmla="*/ 627338 h 6212251"/>
              <a:gd name="connsiteX9" fmla="*/ 3823721 w 4209427"/>
              <a:gd name="connsiteY9" fmla="*/ 2574531 h 6212251"/>
              <a:gd name="connsiteX0" fmla="*/ 3823721 w 4209427"/>
              <a:gd name="connsiteY0" fmla="*/ 2574531 h 6212250"/>
              <a:gd name="connsiteX1" fmla="*/ 4194866 w 4209427"/>
              <a:gd name="connsiteY1" fmla="*/ 4860710 h 6212250"/>
              <a:gd name="connsiteX2" fmla="*/ 3334966 w 4209427"/>
              <a:gd name="connsiteY2" fmla="*/ 6159990 h 6212250"/>
              <a:gd name="connsiteX3" fmla="*/ 1816302 w 4209427"/>
              <a:gd name="connsiteY3" fmla="*/ 5412432 h 6212250"/>
              <a:gd name="connsiteX4" fmla="*/ 505215 w 4209427"/>
              <a:gd name="connsiteY4" fmla="*/ 6190471 h 6212250"/>
              <a:gd name="connsiteX5" fmla="*/ 42665 w 4209427"/>
              <a:gd name="connsiteY5" fmla="*/ 4356077 h 6212250"/>
              <a:gd name="connsiteX6" fmla="*/ 1474552 w 4209427"/>
              <a:gd name="connsiteY6" fmla="*/ 2273059 h 6212250"/>
              <a:gd name="connsiteX7" fmla="*/ 2230862 w 4209427"/>
              <a:gd name="connsiteY7" fmla="*/ 59110 h 6212250"/>
              <a:gd name="connsiteX8" fmla="*/ 3153846 w 4209427"/>
              <a:gd name="connsiteY8" fmla="*/ 627338 h 6212250"/>
              <a:gd name="connsiteX9" fmla="*/ 3823721 w 4209427"/>
              <a:gd name="connsiteY9" fmla="*/ 2574531 h 621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09427" h="6212250">
                <a:moveTo>
                  <a:pt x="3823721" y="2574531"/>
                </a:moveTo>
                <a:cubicBezTo>
                  <a:pt x="3997224" y="3280093"/>
                  <a:pt x="4276325" y="4263134"/>
                  <a:pt x="4194866" y="4860710"/>
                </a:cubicBezTo>
                <a:cubicBezTo>
                  <a:pt x="4113407" y="5458287"/>
                  <a:pt x="3731393" y="6068036"/>
                  <a:pt x="3334966" y="6159990"/>
                </a:cubicBezTo>
                <a:cubicBezTo>
                  <a:pt x="2938539" y="6251944"/>
                  <a:pt x="2287927" y="5407352"/>
                  <a:pt x="1816302" y="5412432"/>
                </a:cubicBezTo>
                <a:cubicBezTo>
                  <a:pt x="1344677" y="5417512"/>
                  <a:pt x="800821" y="6366530"/>
                  <a:pt x="505215" y="6190471"/>
                </a:cubicBezTo>
                <a:cubicBezTo>
                  <a:pt x="209609" y="6014412"/>
                  <a:pt x="-118891" y="5008979"/>
                  <a:pt x="42665" y="4356077"/>
                </a:cubicBezTo>
                <a:cubicBezTo>
                  <a:pt x="204221" y="3703175"/>
                  <a:pt x="1109853" y="2989220"/>
                  <a:pt x="1474552" y="2273059"/>
                </a:cubicBezTo>
                <a:cubicBezTo>
                  <a:pt x="1839252" y="1556898"/>
                  <a:pt x="1511547" y="804357"/>
                  <a:pt x="2230862" y="59110"/>
                </a:cubicBezTo>
                <a:cubicBezTo>
                  <a:pt x="2491817" y="-143908"/>
                  <a:pt x="2888370" y="208101"/>
                  <a:pt x="3153846" y="627338"/>
                </a:cubicBezTo>
                <a:cubicBezTo>
                  <a:pt x="3419322" y="1046575"/>
                  <a:pt x="3650218" y="1868969"/>
                  <a:pt x="3823721" y="2574531"/>
                </a:cubicBezTo>
                <a:close/>
              </a:path>
            </a:pathLst>
          </a:custGeom>
          <a:noFill/>
          <a:ln w="381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NL" dirty="0"/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CA59C141-617A-4BBA-AD53-A7F0D1D8972C}"/>
              </a:ext>
            </a:extLst>
          </p:cNvPr>
          <p:cNvSpPr txBox="1"/>
          <p:nvPr/>
        </p:nvSpPr>
        <p:spPr>
          <a:xfrm>
            <a:off x="6989282" y="2141290"/>
            <a:ext cx="244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4"/>
                </a:solidFill>
                <a:latin typeface="+mj-lt"/>
              </a:rPr>
              <a:t>Adjacent zone</a:t>
            </a:r>
            <a:endParaRPr lang="en-NL" b="1" dirty="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20" name="Ovaal 19">
            <a:extLst>
              <a:ext uri="{FF2B5EF4-FFF2-40B4-BE49-F238E27FC236}">
                <a16:creationId xmlns:a16="http://schemas.microsoft.com/office/drawing/2014/main" id="{AA7A5AE0-E669-4E34-9652-0D75DFFF4088}"/>
              </a:ext>
            </a:extLst>
          </p:cNvPr>
          <p:cNvSpPr/>
          <p:nvPr/>
        </p:nvSpPr>
        <p:spPr>
          <a:xfrm>
            <a:off x="6326501" y="4937552"/>
            <a:ext cx="1325562" cy="1325562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Storage room</a:t>
            </a:r>
            <a:endParaRPr lang="en-NL" b="1" dirty="0">
              <a:solidFill>
                <a:schemeClr val="bg1"/>
              </a:solidFill>
            </a:endParaRPr>
          </a:p>
        </p:txBody>
      </p:sp>
      <p:sp>
        <p:nvSpPr>
          <p:cNvPr id="21" name="Vrije vorm: vorm 20">
            <a:extLst>
              <a:ext uri="{FF2B5EF4-FFF2-40B4-BE49-F238E27FC236}">
                <a16:creationId xmlns:a16="http://schemas.microsoft.com/office/drawing/2014/main" id="{38FA0AE4-9E30-4078-932B-7F23F2F739CE}"/>
              </a:ext>
            </a:extLst>
          </p:cNvPr>
          <p:cNvSpPr/>
          <p:nvPr/>
        </p:nvSpPr>
        <p:spPr>
          <a:xfrm rot="4990365">
            <a:off x="4796575" y="3704201"/>
            <a:ext cx="4226243" cy="2033623"/>
          </a:xfrm>
          <a:custGeom>
            <a:avLst/>
            <a:gdLst>
              <a:gd name="connsiteX0" fmla="*/ 163286 w 5992586"/>
              <a:gd name="connsiteY0" fmla="*/ 293914 h 1992085"/>
              <a:gd name="connsiteX1" fmla="*/ 2057400 w 5992586"/>
              <a:gd name="connsiteY1" fmla="*/ 0 h 1992085"/>
              <a:gd name="connsiteX2" fmla="*/ 5747657 w 5992586"/>
              <a:gd name="connsiteY2" fmla="*/ 473528 h 1992085"/>
              <a:gd name="connsiteX3" fmla="*/ 5992586 w 5992586"/>
              <a:gd name="connsiteY3" fmla="*/ 1175657 h 1992085"/>
              <a:gd name="connsiteX4" fmla="*/ 5241472 w 5992586"/>
              <a:gd name="connsiteY4" fmla="*/ 1845128 h 1992085"/>
              <a:gd name="connsiteX5" fmla="*/ 2008415 w 5992586"/>
              <a:gd name="connsiteY5" fmla="*/ 1992085 h 1992085"/>
              <a:gd name="connsiteX6" fmla="*/ 0 w 5992586"/>
              <a:gd name="connsiteY6" fmla="*/ 1698171 h 1992085"/>
              <a:gd name="connsiteX7" fmla="*/ 163286 w 5992586"/>
              <a:gd name="connsiteY7" fmla="*/ 293914 h 1992085"/>
              <a:gd name="connsiteX0" fmla="*/ 234741 w 6064041"/>
              <a:gd name="connsiteY0" fmla="*/ 293914 h 1992085"/>
              <a:gd name="connsiteX1" fmla="*/ 2128855 w 6064041"/>
              <a:gd name="connsiteY1" fmla="*/ 0 h 1992085"/>
              <a:gd name="connsiteX2" fmla="*/ 5819112 w 6064041"/>
              <a:gd name="connsiteY2" fmla="*/ 473528 h 1992085"/>
              <a:gd name="connsiteX3" fmla="*/ 6064041 w 6064041"/>
              <a:gd name="connsiteY3" fmla="*/ 1175657 h 1992085"/>
              <a:gd name="connsiteX4" fmla="*/ 5312927 w 6064041"/>
              <a:gd name="connsiteY4" fmla="*/ 1845128 h 1992085"/>
              <a:gd name="connsiteX5" fmla="*/ 2079870 w 6064041"/>
              <a:gd name="connsiteY5" fmla="*/ 1992085 h 1992085"/>
              <a:gd name="connsiteX6" fmla="*/ 71455 w 6064041"/>
              <a:gd name="connsiteY6" fmla="*/ 1698171 h 1992085"/>
              <a:gd name="connsiteX7" fmla="*/ 234741 w 6064041"/>
              <a:gd name="connsiteY7" fmla="*/ 293914 h 1992085"/>
              <a:gd name="connsiteX0" fmla="*/ 334212 w 6163512"/>
              <a:gd name="connsiteY0" fmla="*/ 293914 h 1992085"/>
              <a:gd name="connsiteX1" fmla="*/ 2228326 w 6163512"/>
              <a:gd name="connsiteY1" fmla="*/ 0 h 1992085"/>
              <a:gd name="connsiteX2" fmla="*/ 5918583 w 6163512"/>
              <a:gd name="connsiteY2" fmla="*/ 473528 h 1992085"/>
              <a:gd name="connsiteX3" fmla="*/ 6163512 w 6163512"/>
              <a:gd name="connsiteY3" fmla="*/ 1175657 h 1992085"/>
              <a:gd name="connsiteX4" fmla="*/ 5412398 w 6163512"/>
              <a:gd name="connsiteY4" fmla="*/ 1845128 h 1992085"/>
              <a:gd name="connsiteX5" fmla="*/ 2179341 w 6163512"/>
              <a:gd name="connsiteY5" fmla="*/ 1992085 h 1992085"/>
              <a:gd name="connsiteX6" fmla="*/ 170926 w 6163512"/>
              <a:gd name="connsiteY6" fmla="*/ 1698171 h 1992085"/>
              <a:gd name="connsiteX7" fmla="*/ 334212 w 6163512"/>
              <a:gd name="connsiteY7" fmla="*/ 293914 h 1992085"/>
              <a:gd name="connsiteX0" fmla="*/ 334212 w 6163512"/>
              <a:gd name="connsiteY0" fmla="*/ 293914 h 1992085"/>
              <a:gd name="connsiteX1" fmla="*/ 2228326 w 6163512"/>
              <a:gd name="connsiteY1" fmla="*/ 0 h 1992085"/>
              <a:gd name="connsiteX2" fmla="*/ 5918583 w 6163512"/>
              <a:gd name="connsiteY2" fmla="*/ 473528 h 1992085"/>
              <a:gd name="connsiteX3" fmla="*/ 6163512 w 6163512"/>
              <a:gd name="connsiteY3" fmla="*/ 1175657 h 1992085"/>
              <a:gd name="connsiteX4" fmla="*/ 5412398 w 6163512"/>
              <a:gd name="connsiteY4" fmla="*/ 1845128 h 1992085"/>
              <a:gd name="connsiteX5" fmla="*/ 2179341 w 6163512"/>
              <a:gd name="connsiteY5" fmla="*/ 1992085 h 1992085"/>
              <a:gd name="connsiteX6" fmla="*/ 170926 w 6163512"/>
              <a:gd name="connsiteY6" fmla="*/ 1698171 h 1992085"/>
              <a:gd name="connsiteX7" fmla="*/ 334212 w 6163512"/>
              <a:gd name="connsiteY7" fmla="*/ 293914 h 1992085"/>
              <a:gd name="connsiteX0" fmla="*/ 334212 w 6163512"/>
              <a:gd name="connsiteY0" fmla="*/ 293914 h 1992085"/>
              <a:gd name="connsiteX1" fmla="*/ 2228326 w 6163512"/>
              <a:gd name="connsiteY1" fmla="*/ 0 h 1992085"/>
              <a:gd name="connsiteX2" fmla="*/ 5918583 w 6163512"/>
              <a:gd name="connsiteY2" fmla="*/ 473528 h 1992085"/>
              <a:gd name="connsiteX3" fmla="*/ 6163512 w 6163512"/>
              <a:gd name="connsiteY3" fmla="*/ 1175657 h 1992085"/>
              <a:gd name="connsiteX4" fmla="*/ 5412398 w 6163512"/>
              <a:gd name="connsiteY4" fmla="*/ 1845128 h 1992085"/>
              <a:gd name="connsiteX5" fmla="*/ 2179341 w 6163512"/>
              <a:gd name="connsiteY5" fmla="*/ 1992085 h 1992085"/>
              <a:gd name="connsiteX6" fmla="*/ 170926 w 6163512"/>
              <a:gd name="connsiteY6" fmla="*/ 1698171 h 1992085"/>
              <a:gd name="connsiteX7" fmla="*/ 334212 w 6163512"/>
              <a:gd name="connsiteY7" fmla="*/ 293914 h 1992085"/>
              <a:gd name="connsiteX0" fmla="*/ 334212 w 6163512"/>
              <a:gd name="connsiteY0" fmla="*/ 293914 h 2079851"/>
              <a:gd name="connsiteX1" fmla="*/ 2228326 w 6163512"/>
              <a:gd name="connsiteY1" fmla="*/ 0 h 2079851"/>
              <a:gd name="connsiteX2" fmla="*/ 5918583 w 6163512"/>
              <a:gd name="connsiteY2" fmla="*/ 473528 h 2079851"/>
              <a:gd name="connsiteX3" fmla="*/ 6163512 w 6163512"/>
              <a:gd name="connsiteY3" fmla="*/ 1175657 h 2079851"/>
              <a:gd name="connsiteX4" fmla="*/ 5412398 w 6163512"/>
              <a:gd name="connsiteY4" fmla="*/ 1845128 h 2079851"/>
              <a:gd name="connsiteX5" fmla="*/ 2179341 w 6163512"/>
              <a:gd name="connsiteY5" fmla="*/ 1992085 h 2079851"/>
              <a:gd name="connsiteX6" fmla="*/ 170926 w 6163512"/>
              <a:gd name="connsiteY6" fmla="*/ 1698171 h 2079851"/>
              <a:gd name="connsiteX7" fmla="*/ 334212 w 6163512"/>
              <a:gd name="connsiteY7" fmla="*/ 293914 h 2079851"/>
              <a:gd name="connsiteX0" fmla="*/ 402810 w 6232110"/>
              <a:gd name="connsiteY0" fmla="*/ 293914 h 2079851"/>
              <a:gd name="connsiteX1" fmla="*/ 2296924 w 6232110"/>
              <a:gd name="connsiteY1" fmla="*/ 0 h 2079851"/>
              <a:gd name="connsiteX2" fmla="*/ 5987181 w 6232110"/>
              <a:gd name="connsiteY2" fmla="*/ 473528 h 2079851"/>
              <a:gd name="connsiteX3" fmla="*/ 6232110 w 6232110"/>
              <a:gd name="connsiteY3" fmla="*/ 1175657 h 2079851"/>
              <a:gd name="connsiteX4" fmla="*/ 5480996 w 6232110"/>
              <a:gd name="connsiteY4" fmla="*/ 1845128 h 2079851"/>
              <a:gd name="connsiteX5" fmla="*/ 2247939 w 6232110"/>
              <a:gd name="connsiteY5" fmla="*/ 1992085 h 2079851"/>
              <a:gd name="connsiteX6" fmla="*/ 239524 w 6232110"/>
              <a:gd name="connsiteY6" fmla="*/ 1698171 h 2079851"/>
              <a:gd name="connsiteX7" fmla="*/ 402810 w 6232110"/>
              <a:gd name="connsiteY7" fmla="*/ 293914 h 2079851"/>
              <a:gd name="connsiteX0" fmla="*/ 402810 w 6232110"/>
              <a:gd name="connsiteY0" fmla="*/ 309930 h 2095867"/>
              <a:gd name="connsiteX1" fmla="*/ 2296924 w 6232110"/>
              <a:gd name="connsiteY1" fmla="*/ 16016 h 2095867"/>
              <a:gd name="connsiteX2" fmla="*/ 5987181 w 6232110"/>
              <a:gd name="connsiteY2" fmla="*/ 489544 h 2095867"/>
              <a:gd name="connsiteX3" fmla="*/ 6232110 w 6232110"/>
              <a:gd name="connsiteY3" fmla="*/ 1191673 h 2095867"/>
              <a:gd name="connsiteX4" fmla="*/ 5480996 w 6232110"/>
              <a:gd name="connsiteY4" fmla="*/ 1861144 h 2095867"/>
              <a:gd name="connsiteX5" fmla="*/ 2247939 w 6232110"/>
              <a:gd name="connsiteY5" fmla="*/ 2008101 h 2095867"/>
              <a:gd name="connsiteX6" fmla="*/ 239524 w 6232110"/>
              <a:gd name="connsiteY6" fmla="*/ 1714187 h 2095867"/>
              <a:gd name="connsiteX7" fmla="*/ 402810 w 6232110"/>
              <a:gd name="connsiteY7" fmla="*/ 309930 h 2095867"/>
              <a:gd name="connsiteX0" fmla="*/ 402810 w 6232110"/>
              <a:gd name="connsiteY0" fmla="*/ 293914 h 2079851"/>
              <a:gd name="connsiteX1" fmla="*/ 2296924 w 6232110"/>
              <a:gd name="connsiteY1" fmla="*/ 0 h 2079851"/>
              <a:gd name="connsiteX2" fmla="*/ 5987181 w 6232110"/>
              <a:gd name="connsiteY2" fmla="*/ 473528 h 2079851"/>
              <a:gd name="connsiteX3" fmla="*/ 6232110 w 6232110"/>
              <a:gd name="connsiteY3" fmla="*/ 1175657 h 2079851"/>
              <a:gd name="connsiteX4" fmla="*/ 5480996 w 6232110"/>
              <a:gd name="connsiteY4" fmla="*/ 1845128 h 2079851"/>
              <a:gd name="connsiteX5" fmla="*/ 2247939 w 6232110"/>
              <a:gd name="connsiteY5" fmla="*/ 1992085 h 2079851"/>
              <a:gd name="connsiteX6" fmla="*/ 239524 w 6232110"/>
              <a:gd name="connsiteY6" fmla="*/ 1698171 h 2079851"/>
              <a:gd name="connsiteX7" fmla="*/ 402810 w 6232110"/>
              <a:gd name="connsiteY7" fmla="*/ 293914 h 2079851"/>
              <a:gd name="connsiteX0" fmla="*/ 402810 w 6251125"/>
              <a:gd name="connsiteY0" fmla="*/ 293914 h 2079851"/>
              <a:gd name="connsiteX1" fmla="*/ 2296924 w 6251125"/>
              <a:gd name="connsiteY1" fmla="*/ 0 h 2079851"/>
              <a:gd name="connsiteX2" fmla="*/ 5987181 w 6251125"/>
              <a:gd name="connsiteY2" fmla="*/ 473528 h 2079851"/>
              <a:gd name="connsiteX3" fmla="*/ 6232110 w 6251125"/>
              <a:gd name="connsiteY3" fmla="*/ 1175657 h 2079851"/>
              <a:gd name="connsiteX4" fmla="*/ 5480996 w 6251125"/>
              <a:gd name="connsiteY4" fmla="*/ 1845128 h 2079851"/>
              <a:gd name="connsiteX5" fmla="*/ 2247939 w 6251125"/>
              <a:gd name="connsiteY5" fmla="*/ 1992085 h 2079851"/>
              <a:gd name="connsiteX6" fmla="*/ 239524 w 6251125"/>
              <a:gd name="connsiteY6" fmla="*/ 1698171 h 2079851"/>
              <a:gd name="connsiteX7" fmla="*/ 402810 w 6251125"/>
              <a:gd name="connsiteY7" fmla="*/ 293914 h 2079851"/>
              <a:gd name="connsiteX0" fmla="*/ 402810 w 6241725"/>
              <a:gd name="connsiteY0" fmla="*/ 293914 h 2079851"/>
              <a:gd name="connsiteX1" fmla="*/ 2296924 w 6241725"/>
              <a:gd name="connsiteY1" fmla="*/ 0 h 2079851"/>
              <a:gd name="connsiteX2" fmla="*/ 5987181 w 6241725"/>
              <a:gd name="connsiteY2" fmla="*/ 473528 h 2079851"/>
              <a:gd name="connsiteX3" fmla="*/ 6232110 w 6241725"/>
              <a:gd name="connsiteY3" fmla="*/ 1175657 h 2079851"/>
              <a:gd name="connsiteX4" fmla="*/ 5480996 w 6241725"/>
              <a:gd name="connsiteY4" fmla="*/ 1845128 h 2079851"/>
              <a:gd name="connsiteX5" fmla="*/ 2247939 w 6241725"/>
              <a:gd name="connsiteY5" fmla="*/ 1992085 h 2079851"/>
              <a:gd name="connsiteX6" fmla="*/ 239524 w 6241725"/>
              <a:gd name="connsiteY6" fmla="*/ 1698171 h 2079851"/>
              <a:gd name="connsiteX7" fmla="*/ 402810 w 6241725"/>
              <a:gd name="connsiteY7" fmla="*/ 293914 h 2079851"/>
              <a:gd name="connsiteX0" fmla="*/ 402810 w 6241725"/>
              <a:gd name="connsiteY0" fmla="*/ 293914 h 2007503"/>
              <a:gd name="connsiteX1" fmla="*/ 2296924 w 6241725"/>
              <a:gd name="connsiteY1" fmla="*/ 0 h 2007503"/>
              <a:gd name="connsiteX2" fmla="*/ 5987181 w 6241725"/>
              <a:gd name="connsiteY2" fmla="*/ 473528 h 2007503"/>
              <a:gd name="connsiteX3" fmla="*/ 6232110 w 6241725"/>
              <a:gd name="connsiteY3" fmla="*/ 1175657 h 2007503"/>
              <a:gd name="connsiteX4" fmla="*/ 5480996 w 6241725"/>
              <a:gd name="connsiteY4" fmla="*/ 1845128 h 2007503"/>
              <a:gd name="connsiteX5" fmla="*/ 2247939 w 6241725"/>
              <a:gd name="connsiteY5" fmla="*/ 1992085 h 2007503"/>
              <a:gd name="connsiteX6" fmla="*/ 239524 w 6241725"/>
              <a:gd name="connsiteY6" fmla="*/ 1698171 h 2007503"/>
              <a:gd name="connsiteX7" fmla="*/ 402810 w 6241725"/>
              <a:gd name="connsiteY7" fmla="*/ 293914 h 2007503"/>
              <a:gd name="connsiteX0" fmla="*/ 402810 w 6241725"/>
              <a:gd name="connsiteY0" fmla="*/ 293914 h 2007503"/>
              <a:gd name="connsiteX1" fmla="*/ 2296924 w 6241725"/>
              <a:gd name="connsiteY1" fmla="*/ 0 h 2007503"/>
              <a:gd name="connsiteX2" fmla="*/ 5987181 w 6241725"/>
              <a:gd name="connsiteY2" fmla="*/ 473528 h 2007503"/>
              <a:gd name="connsiteX3" fmla="*/ 6232110 w 6241725"/>
              <a:gd name="connsiteY3" fmla="*/ 1175657 h 2007503"/>
              <a:gd name="connsiteX4" fmla="*/ 5480996 w 6241725"/>
              <a:gd name="connsiteY4" fmla="*/ 1845128 h 2007503"/>
              <a:gd name="connsiteX5" fmla="*/ 2247939 w 6241725"/>
              <a:gd name="connsiteY5" fmla="*/ 1992085 h 2007503"/>
              <a:gd name="connsiteX6" fmla="*/ 239524 w 6241725"/>
              <a:gd name="connsiteY6" fmla="*/ 1698171 h 2007503"/>
              <a:gd name="connsiteX7" fmla="*/ 402810 w 6241725"/>
              <a:gd name="connsiteY7" fmla="*/ 293914 h 2007503"/>
              <a:gd name="connsiteX0" fmla="*/ 414588 w 6253503"/>
              <a:gd name="connsiteY0" fmla="*/ 293914 h 1999593"/>
              <a:gd name="connsiteX1" fmla="*/ 2308702 w 6253503"/>
              <a:gd name="connsiteY1" fmla="*/ 0 h 1999593"/>
              <a:gd name="connsiteX2" fmla="*/ 5998959 w 6253503"/>
              <a:gd name="connsiteY2" fmla="*/ 473528 h 1999593"/>
              <a:gd name="connsiteX3" fmla="*/ 6243888 w 6253503"/>
              <a:gd name="connsiteY3" fmla="*/ 1175657 h 1999593"/>
              <a:gd name="connsiteX4" fmla="*/ 5492774 w 6253503"/>
              <a:gd name="connsiteY4" fmla="*/ 1845128 h 1999593"/>
              <a:gd name="connsiteX5" fmla="*/ 2259717 w 6253503"/>
              <a:gd name="connsiteY5" fmla="*/ 1992085 h 1999593"/>
              <a:gd name="connsiteX6" fmla="*/ 251302 w 6253503"/>
              <a:gd name="connsiteY6" fmla="*/ 1698171 h 1999593"/>
              <a:gd name="connsiteX7" fmla="*/ 414588 w 6253503"/>
              <a:gd name="connsiteY7" fmla="*/ 293914 h 1999593"/>
              <a:gd name="connsiteX0" fmla="*/ 414588 w 6253503"/>
              <a:gd name="connsiteY0" fmla="*/ 293914 h 2063492"/>
              <a:gd name="connsiteX1" fmla="*/ 2308702 w 6253503"/>
              <a:gd name="connsiteY1" fmla="*/ 0 h 2063492"/>
              <a:gd name="connsiteX2" fmla="*/ 5998959 w 6253503"/>
              <a:gd name="connsiteY2" fmla="*/ 473528 h 2063492"/>
              <a:gd name="connsiteX3" fmla="*/ 6243888 w 6253503"/>
              <a:gd name="connsiteY3" fmla="*/ 1175657 h 2063492"/>
              <a:gd name="connsiteX4" fmla="*/ 5492774 w 6253503"/>
              <a:gd name="connsiteY4" fmla="*/ 1845128 h 2063492"/>
              <a:gd name="connsiteX5" fmla="*/ 2259717 w 6253503"/>
              <a:gd name="connsiteY5" fmla="*/ 1992085 h 2063492"/>
              <a:gd name="connsiteX6" fmla="*/ 251302 w 6253503"/>
              <a:gd name="connsiteY6" fmla="*/ 1698171 h 2063492"/>
              <a:gd name="connsiteX7" fmla="*/ 414588 w 6253503"/>
              <a:gd name="connsiteY7" fmla="*/ 293914 h 2063492"/>
              <a:gd name="connsiteX0" fmla="*/ 414588 w 6323864"/>
              <a:gd name="connsiteY0" fmla="*/ 293914 h 2002073"/>
              <a:gd name="connsiteX1" fmla="*/ 2308702 w 6323864"/>
              <a:gd name="connsiteY1" fmla="*/ 0 h 2002073"/>
              <a:gd name="connsiteX2" fmla="*/ 5998959 w 6323864"/>
              <a:gd name="connsiteY2" fmla="*/ 473528 h 2002073"/>
              <a:gd name="connsiteX3" fmla="*/ 6243888 w 6323864"/>
              <a:gd name="connsiteY3" fmla="*/ 1175657 h 2002073"/>
              <a:gd name="connsiteX4" fmla="*/ 4823303 w 6323864"/>
              <a:gd name="connsiteY4" fmla="*/ 1926771 h 2002073"/>
              <a:gd name="connsiteX5" fmla="*/ 2259717 w 6323864"/>
              <a:gd name="connsiteY5" fmla="*/ 1992085 h 2002073"/>
              <a:gd name="connsiteX6" fmla="*/ 251302 w 6323864"/>
              <a:gd name="connsiteY6" fmla="*/ 1698171 h 2002073"/>
              <a:gd name="connsiteX7" fmla="*/ 414588 w 6323864"/>
              <a:gd name="connsiteY7" fmla="*/ 293914 h 2002073"/>
              <a:gd name="connsiteX0" fmla="*/ 414588 w 6323864"/>
              <a:gd name="connsiteY0" fmla="*/ 293914 h 2041957"/>
              <a:gd name="connsiteX1" fmla="*/ 2308702 w 6323864"/>
              <a:gd name="connsiteY1" fmla="*/ 0 h 2041957"/>
              <a:gd name="connsiteX2" fmla="*/ 5998959 w 6323864"/>
              <a:gd name="connsiteY2" fmla="*/ 473528 h 2041957"/>
              <a:gd name="connsiteX3" fmla="*/ 6243888 w 6323864"/>
              <a:gd name="connsiteY3" fmla="*/ 1175657 h 2041957"/>
              <a:gd name="connsiteX4" fmla="*/ 4823303 w 6323864"/>
              <a:gd name="connsiteY4" fmla="*/ 1926771 h 2041957"/>
              <a:gd name="connsiteX5" fmla="*/ 2259717 w 6323864"/>
              <a:gd name="connsiteY5" fmla="*/ 1992085 h 2041957"/>
              <a:gd name="connsiteX6" fmla="*/ 251302 w 6323864"/>
              <a:gd name="connsiteY6" fmla="*/ 1698171 h 2041957"/>
              <a:gd name="connsiteX7" fmla="*/ 414588 w 6323864"/>
              <a:gd name="connsiteY7" fmla="*/ 293914 h 2041957"/>
              <a:gd name="connsiteX0" fmla="*/ 414588 w 6323864"/>
              <a:gd name="connsiteY0" fmla="*/ 293914 h 1996084"/>
              <a:gd name="connsiteX1" fmla="*/ 2308702 w 6323864"/>
              <a:gd name="connsiteY1" fmla="*/ 0 h 1996084"/>
              <a:gd name="connsiteX2" fmla="*/ 5998959 w 6323864"/>
              <a:gd name="connsiteY2" fmla="*/ 473528 h 1996084"/>
              <a:gd name="connsiteX3" fmla="*/ 6243888 w 6323864"/>
              <a:gd name="connsiteY3" fmla="*/ 1175657 h 1996084"/>
              <a:gd name="connsiteX4" fmla="*/ 4823303 w 6323864"/>
              <a:gd name="connsiteY4" fmla="*/ 1926771 h 1996084"/>
              <a:gd name="connsiteX5" fmla="*/ 2259717 w 6323864"/>
              <a:gd name="connsiteY5" fmla="*/ 1992085 h 1996084"/>
              <a:gd name="connsiteX6" fmla="*/ 251302 w 6323864"/>
              <a:gd name="connsiteY6" fmla="*/ 1698171 h 1996084"/>
              <a:gd name="connsiteX7" fmla="*/ 414588 w 6323864"/>
              <a:gd name="connsiteY7" fmla="*/ 293914 h 1996084"/>
              <a:gd name="connsiteX0" fmla="*/ 414588 w 6323864"/>
              <a:gd name="connsiteY0" fmla="*/ 293914 h 1996084"/>
              <a:gd name="connsiteX1" fmla="*/ 2308702 w 6323864"/>
              <a:gd name="connsiteY1" fmla="*/ 0 h 1996084"/>
              <a:gd name="connsiteX2" fmla="*/ 5998959 w 6323864"/>
              <a:gd name="connsiteY2" fmla="*/ 473528 h 1996084"/>
              <a:gd name="connsiteX3" fmla="*/ 6243888 w 6323864"/>
              <a:gd name="connsiteY3" fmla="*/ 1175657 h 1996084"/>
              <a:gd name="connsiteX4" fmla="*/ 4823303 w 6323864"/>
              <a:gd name="connsiteY4" fmla="*/ 1926771 h 1996084"/>
              <a:gd name="connsiteX5" fmla="*/ 2259717 w 6323864"/>
              <a:gd name="connsiteY5" fmla="*/ 1992085 h 1996084"/>
              <a:gd name="connsiteX6" fmla="*/ 251302 w 6323864"/>
              <a:gd name="connsiteY6" fmla="*/ 1698171 h 1996084"/>
              <a:gd name="connsiteX7" fmla="*/ 414588 w 6323864"/>
              <a:gd name="connsiteY7" fmla="*/ 293914 h 1996084"/>
              <a:gd name="connsiteX0" fmla="*/ 414588 w 6616558"/>
              <a:gd name="connsiteY0" fmla="*/ 293914 h 2013344"/>
              <a:gd name="connsiteX1" fmla="*/ 2308702 w 6616558"/>
              <a:gd name="connsiteY1" fmla="*/ 0 h 2013344"/>
              <a:gd name="connsiteX2" fmla="*/ 5998959 w 6616558"/>
              <a:gd name="connsiteY2" fmla="*/ 473528 h 2013344"/>
              <a:gd name="connsiteX3" fmla="*/ 6505146 w 6616558"/>
              <a:gd name="connsiteY3" fmla="*/ 1420585 h 2013344"/>
              <a:gd name="connsiteX4" fmla="*/ 4823303 w 6616558"/>
              <a:gd name="connsiteY4" fmla="*/ 1926771 h 2013344"/>
              <a:gd name="connsiteX5" fmla="*/ 2259717 w 6616558"/>
              <a:gd name="connsiteY5" fmla="*/ 1992085 h 2013344"/>
              <a:gd name="connsiteX6" fmla="*/ 251302 w 6616558"/>
              <a:gd name="connsiteY6" fmla="*/ 1698171 h 2013344"/>
              <a:gd name="connsiteX7" fmla="*/ 414588 w 6616558"/>
              <a:gd name="connsiteY7" fmla="*/ 293914 h 2013344"/>
              <a:gd name="connsiteX0" fmla="*/ 414588 w 6616558"/>
              <a:gd name="connsiteY0" fmla="*/ 294804 h 2014234"/>
              <a:gd name="connsiteX1" fmla="*/ 2308702 w 6616558"/>
              <a:gd name="connsiteY1" fmla="*/ 890 h 2014234"/>
              <a:gd name="connsiteX2" fmla="*/ 5998959 w 6616558"/>
              <a:gd name="connsiteY2" fmla="*/ 392775 h 2014234"/>
              <a:gd name="connsiteX3" fmla="*/ 6505146 w 6616558"/>
              <a:gd name="connsiteY3" fmla="*/ 1421475 h 2014234"/>
              <a:gd name="connsiteX4" fmla="*/ 4823303 w 6616558"/>
              <a:gd name="connsiteY4" fmla="*/ 1927661 h 2014234"/>
              <a:gd name="connsiteX5" fmla="*/ 2259717 w 6616558"/>
              <a:gd name="connsiteY5" fmla="*/ 1992975 h 2014234"/>
              <a:gd name="connsiteX6" fmla="*/ 251302 w 6616558"/>
              <a:gd name="connsiteY6" fmla="*/ 1699061 h 2014234"/>
              <a:gd name="connsiteX7" fmla="*/ 414588 w 6616558"/>
              <a:gd name="connsiteY7" fmla="*/ 294804 h 2014234"/>
              <a:gd name="connsiteX0" fmla="*/ 414588 w 6518509"/>
              <a:gd name="connsiteY0" fmla="*/ 293914 h 2013344"/>
              <a:gd name="connsiteX1" fmla="*/ 2308702 w 6518509"/>
              <a:gd name="connsiteY1" fmla="*/ 0 h 2013344"/>
              <a:gd name="connsiteX2" fmla="*/ 5427459 w 6518509"/>
              <a:gd name="connsiteY2" fmla="*/ 293914 h 2013344"/>
              <a:gd name="connsiteX3" fmla="*/ 6505146 w 6518509"/>
              <a:gd name="connsiteY3" fmla="*/ 1420585 h 2013344"/>
              <a:gd name="connsiteX4" fmla="*/ 4823303 w 6518509"/>
              <a:gd name="connsiteY4" fmla="*/ 1926771 h 2013344"/>
              <a:gd name="connsiteX5" fmla="*/ 2259717 w 6518509"/>
              <a:gd name="connsiteY5" fmla="*/ 1992085 h 2013344"/>
              <a:gd name="connsiteX6" fmla="*/ 251302 w 6518509"/>
              <a:gd name="connsiteY6" fmla="*/ 1698171 h 2013344"/>
              <a:gd name="connsiteX7" fmla="*/ 414588 w 6518509"/>
              <a:gd name="connsiteY7" fmla="*/ 293914 h 2013344"/>
              <a:gd name="connsiteX0" fmla="*/ 414588 w 6529427"/>
              <a:gd name="connsiteY0" fmla="*/ 293914 h 2013344"/>
              <a:gd name="connsiteX1" fmla="*/ 2308702 w 6529427"/>
              <a:gd name="connsiteY1" fmla="*/ 0 h 2013344"/>
              <a:gd name="connsiteX2" fmla="*/ 5427459 w 6529427"/>
              <a:gd name="connsiteY2" fmla="*/ 293914 h 2013344"/>
              <a:gd name="connsiteX3" fmla="*/ 6505146 w 6529427"/>
              <a:gd name="connsiteY3" fmla="*/ 1420585 h 2013344"/>
              <a:gd name="connsiteX4" fmla="*/ 4823303 w 6529427"/>
              <a:gd name="connsiteY4" fmla="*/ 1926771 h 2013344"/>
              <a:gd name="connsiteX5" fmla="*/ 2259717 w 6529427"/>
              <a:gd name="connsiteY5" fmla="*/ 1992085 h 2013344"/>
              <a:gd name="connsiteX6" fmla="*/ 251302 w 6529427"/>
              <a:gd name="connsiteY6" fmla="*/ 1698171 h 2013344"/>
              <a:gd name="connsiteX7" fmla="*/ 414588 w 6529427"/>
              <a:gd name="connsiteY7" fmla="*/ 293914 h 2013344"/>
              <a:gd name="connsiteX0" fmla="*/ 414588 w 6546765"/>
              <a:gd name="connsiteY0" fmla="*/ 331369 h 2050799"/>
              <a:gd name="connsiteX1" fmla="*/ 2308702 w 6546765"/>
              <a:gd name="connsiteY1" fmla="*/ 37455 h 2050799"/>
              <a:gd name="connsiteX2" fmla="*/ 5543573 w 6546765"/>
              <a:gd name="connsiteY2" fmla="*/ 52524 h 2050799"/>
              <a:gd name="connsiteX3" fmla="*/ 6505146 w 6546765"/>
              <a:gd name="connsiteY3" fmla="*/ 1458040 h 2050799"/>
              <a:gd name="connsiteX4" fmla="*/ 4823303 w 6546765"/>
              <a:gd name="connsiteY4" fmla="*/ 1964226 h 2050799"/>
              <a:gd name="connsiteX5" fmla="*/ 2259717 w 6546765"/>
              <a:gd name="connsiteY5" fmla="*/ 2029540 h 2050799"/>
              <a:gd name="connsiteX6" fmla="*/ 251302 w 6546765"/>
              <a:gd name="connsiteY6" fmla="*/ 1735626 h 2050799"/>
              <a:gd name="connsiteX7" fmla="*/ 414588 w 6546765"/>
              <a:gd name="connsiteY7" fmla="*/ 331369 h 2050799"/>
              <a:gd name="connsiteX0" fmla="*/ 414588 w 6546765"/>
              <a:gd name="connsiteY0" fmla="*/ 301507 h 2020937"/>
              <a:gd name="connsiteX1" fmla="*/ 2308702 w 6546765"/>
              <a:gd name="connsiteY1" fmla="*/ 7593 h 2020937"/>
              <a:gd name="connsiteX2" fmla="*/ 5543573 w 6546765"/>
              <a:gd name="connsiteY2" fmla="*/ 22662 h 2020937"/>
              <a:gd name="connsiteX3" fmla="*/ 6505146 w 6546765"/>
              <a:gd name="connsiteY3" fmla="*/ 1428178 h 2020937"/>
              <a:gd name="connsiteX4" fmla="*/ 4823303 w 6546765"/>
              <a:gd name="connsiteY4" fmla="*/ 1934364 h 2020937"/>
              <a:gd name="connsiteX5" fmla="*/ 2259717 w 6546765"/>
              <a:gd name="connsiteY5" fmla="*/ 1999678 h 2020937"/>
              <a:gd name="connsiteX6" fmla="*/ 251302 w 6546765"/>
              <a:gd name="connsiteY6" fmla="*/ 1705764 h 2020937"/>
              <a:gd name="connsiteX7" fmla="*/ 414588 w 6546765"/>
              <a:gd name="connsiteY7" fmla="*/ 301507 h 2020937"/>
              <a:gd name="connsiteX0" fmla="*/ 414588 w 6266887"/>
              <a:gd name="connsiteY0" fmla="*/ 404322 h 2121450"/>
              <a:gd name="connsiteX1" fmla="*/ 2308702 w 6266887"/>
              <a:gd name="connsiteY1" fmla="*/ 110408 h 2121450"/>
              <a:gd name="connsiteX2" fmla="*/ 5543573 w 6266887"/>
              <a:gd name="connsiteY2" fmla="*/ 125477 h 2121450"/>
              <a:gd name="connsiteX3" fmla="*/ 6229374 w 6266887"/>
              <a:gd name="connsiteY3" fmla="*/ 1590745 h 2121450"/>
              <a:gd name="connsiteX4" fmla="*/ 4823303 w 6266887"/>
              <a:gd name="connsiteY4" fmla="*/ 2037179 h 2121450"/>
              <a:gd name="connsiteX5" fmla="*/ 2259717 w 6266887"/>
              <a:gd name="connsiteY5" fmla="*/ 2102493 h 2121450"/>
              <a:gd name="connsiteX6" fmla="*/ 251302 w 6266887"/>
              <a:gd name="connsiteY6" fmla="*/ 1808579 h 2121450"/>
              <a:gd name="connsiteX7" fmla="*/ 414588 w 6266887"/>
              <a:gd name="connsiteY7" fmla="*/ 404322 h 2121450"/>
              <a:gd name="connsiteX0" fmla="*/ 414588 w 6295875"/>
              <a:gd name="connsiteY0" fmla="*/ 404322 h 2121451"/>
              <a:gd name="connsiteX1" fmla="*/ 2308702 w 6295875"/>
              <a:gd name="connsiteY1" fmla="*/ 110408 h 2121451"/>
              <a:gd name="connsiteX2" fmla="*/ 5543573 w 6295875"/>
              <a:gd name="connsiteY2" fmla="*/ 125477 h 2121451"/>
              <a:gd name="connsiteX3" fmla="*/ 6229374 w 6295875"/>
              <a:gd name="connsiteY3" fmla="*/ 1590745 h 2121451"/>
              <a:gd name="connsiteX4" fmla="*/ 4823303 w 6295875"/>
              <a:gd name="connsiteY4" fmla="*/ 2037179 h 2121451"/>
              <a:gd name="connsiteX5" fmla="*/ 2259717 w 6295875"/>
              <a:gd name="connsiteY5" fmla="*/ 2102493 h 2121451"/>
              <a:gd name="connsiteX6" fmla="*/ 251302 w 6295875"/>
              <a:gd name="connsiteY6" fmla="*/ 1808579 h 2121451"/>
              <a:gd name="connsiteX7" fmla="*/ 414588 w 6295875"/>
              <a:gd name="connsiteY7" fmla="*/ 404322 h 2121451"/>
              <a:gd name="connsiteX0" fmla="*/ 414588 w 6340447"/>
              <a:gd name="connsiteY0" fmla="*/ 301302 h 2018431"/>
              <a:gd name="connsiteX1" fmla="*/ 2308702 w 6340447"/>
              <a:gd name="connsiteY1" fmla="*/ 7388 h 2018431"/>
              <a:gd name="connsiteX2" fmla="*/ 5543573 w 6340447"/>
              <a:gd name="connsiteY2" fmla="*/ 22457 h 2018431"/>
              <a:gd name="connsiteX3" fmla="*/ 6229374 w 6340447"/>
              <a:gd name="connsiteY3" fmla="*/ 1487725 h 2018431"/>
              <a:gd name="connsiteX4" fmla="*/ 4823303 w 6340447"/>
              <a:gd name="connsiteY4" fmla="*/ 1934159 h 2018431"/>
              <a:gd name="connsiteX5" fmla="*/ 2259717 w 6340447"/>
              <a:gd name="connsiteY5" fmla="*/ 1999473 h 2018431"/>
              <a:gd name="connsiteX6" fmla="*/ 251302 w 6340447"/>
              <a:gd name="connsiteY6" fmla="*/ 1705559 h 2018431"/>
              <a:gd name="connsiteX7" fmla="*/ 414588 w 6340447"/>
              <a:gd name="connsiteY7" fmla="*/ 301302 h 2018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40447" h="2018431">
                <a:moveTo>
                  <a:pt x="414588" y="301302"/>
                </a:moveTo>
                <a:cubicBezTo>
                  <a:pt x="1045959" y="203331"/>
                  <a:pt x="1453871" y="53862"/>
                  <a:pt x="2308702" y="7388"/>
                </a:cubicBezTo>
                <a:cubicBezTo>
                  <a:pt x="3163533" y="-39086"/>
                  <a:pt x="4628871" y="154168"/>
                  <a:pt x="5543573" y="22457"/>
                </a:cubicBezTo>
                <a:cubicBezTo>
                  <a:pt x="6458275" y="-109254"/>
                  <a:pt x="6421990" y="790674"/>
                  <a:pt x="6229374" y="1487725"/>
                </a:cubicBezTo>
                <a:cubicBezTo>
                  <a:pt x="6036758" y="2184776"/>
                  <a:pt x="5484913" y="1848868"/>
                  <a:pt x="4823303" y="1934159"/>
                </a:cubicBezTo>
                <a:cubicBezTo>
                  <a:pt x="4161694" y="2019450"/>
                  <a:pt x="3021717" y="2037573"/>
                  <a:pt x="2259717" y="1999473"/>
                </a:cubicBezTo>
                <a:cubicBezTo>
                  <a:pt x="1497717" y="1961373"/>
                  <a:pt x="507115" y="1847074"/>
                  <a:pt x="251302" y="1705559"/>
                </a:cubicBezTo>
                <a:cubicBezTo>
                  <a:pt x="-4511" y="1564044"/>
                  <a:pt x="-216783" y="399273"/>
                  <a:pt x="414588" y="301302"/>
                </a:cubicBezTo>
                <a:close/>
              </a:path>
            </a:pathLst>
          </a:custGeom>
          <a:noFill/>
          <a:ln w="38100">
            <a:solidFill>
              <a:schemeClr val="accent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F62F0DA0-5BAD-429C-B9F6-A6002003F79D}"/>
              </a:ext>
            </a:extLst>
          </p:cNvPr>
          <p:cNvSpPr txBox="1"/>
          <p:nvPr/>
        </p:nvSpPr>
        <p:spPr>
          <a:xfrm>
            <a:off x="5863073" y="6305727"/>
            <a:ext cx="244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  <a:latin typeface="+mj-lt"/>
              </a:rPr>
              <a:t>Adjacent zone</a:t>
            </a:r>
            <a:endParaRPr lang="en-NL" b="1" dirty="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71718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C28BE8-5208-447C-BC73-4B7827822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461" y="679938"/>
            <a:ext cx="9319846" cy="1325563"/>
          </a:xfrm>
        </p:spPr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Graph models</a:t>
            </a:r>
            <a:endParaRPr lang="en-NL" dirty="0">
              <a:latin typeface="Georgia" panose="02040502050405020303" pitchFamily="18" charset="0"/>
            </a:endParaRP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10C87AC-F454-4580-94DF-BEF06AB84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6460" y="2005501"/>
            <a:ext cx="3386697" cy="5012244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Undirected 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Simple 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Multi-graph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Halve-edge 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Labeled 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Weighted 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Property 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Labeled property 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Hypergraph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RDF</a:t>
            </a:r>
          </a:p>
          <a:p>
            <a:pPr>
              <a:buFontTx/>
              <a:buChar char="-"/>
            </a:pPr>
            <a:r>
              <a:rPr lang="en-US" sz="1600" b="1" dirty="0">
                <a:latin typeface="+mj-lt"/>
              </a:rPr>
              <a:t>RDF*</a:t>
            </a:r>
          </a:p>
        </p:txBody>
      </p:sp>
      <p:pic>
        <p:nvPicPr>
          <p:cNvPr id="5" name="Afbeelding 4" descr="Afbeelding met buiten, gebouw, rijden, man&#10;&#10;Automatisch gegenereerde beschrijving">
            <a:extLst>
              <a:ext uri="{FF2B5EF4-FFF2-40B4-BE49-F238E27FC236}">
                <a16:creationId xmlns:a16="http://schemas.microsoft.com/office/drawing/2014/main" id="{A47C4A6F-ACB0-4289-9A63-636C81396C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6" name="Ovaal 5">
            <a:extLst>
              <a:ext uri="{FF2B5EF4-FFF2-40B4-BE49-F238E27FC236}">
                <a16:creationId xmlns:a16="http://schemas.microsoft.com/office/drawing/2014/main" id="{FF00A49F-2970-47CC-BA0C-AAFEE943C279}"/>
              </a:ext>
            </a:extLst>
          </p:cNvPr>
          <p:cNvSpPr/>
          <p:nvPr/>
        </p:nvSpPr>
        <p:spPr>
          <a:xfrm>
            <a:off x="6096000" y="2766219"/>
            <a:ext cx="1325562" cy="1325562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Kitchen</a:t>
            </a:r>
            <a:endParaRPr lang="en-NL" b="1" dirty="0">
              <a:solidFill>
                <a:schemeClr val="bg1"/>
              </a:solidFill>
            </a:endParaRPr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FD5E2DDE-1840-42B0-93F4-2C3ACA41CE62}"/>
              </a:ext>
            </a:extLst>
          </p:cNvPr>
          <p:cNvSpPr/>
          <p:nvPr/>
        </p:nvSpPr>
        <p:spPr>
          <a:xfrm>
            <a:off x="9869978" y="2766219"/>
            <a:ext cx="1325562" cy="1325562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Toilet</a:t>
            </a:r>
            <a:endParaRPr lang="en-NL" b="1" dirty="0">
              <a:solidFill>
                <a:schemeClr val="bg1"/>
              </a:solidFill>
            </a:endParaRP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361441E3-54D4-4FD0-BFB3-32EFC9DB784C}"/>
              </a:ext>
            </a:extLst>
          </p:cNvPr>
          <p:cNvCxnSpPr>
            <a:stCxn id="6" idx="6"/>
            <a:endCxn id="11" idx="2"/>
          </p:cNvCxnSpPr>
          <p:nvPr/>
        </p:nvCxnSpPr>
        <p:spPr>
          <a:xfrm>
            <a:off x="7421562" y="3429000"/>
            <a:ext cx="2448416" cy="0"/>
          </a:xfrm>
          <a:prstGeom prst="line">
            <a:avLst/>
          </a:prstGeom>
          <a:ln w="38100">
            <a:solidFill>
              <a:schemeClr val="accent4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ijdelijke aanduiding voor inhoud 3">
            <a:extLst>
              <a:ext uri="{FF2B5EF4-FFF2-40B4-BE49-F238E27FC236}">
                <a16:creationId xmlns:a16="http://schemas.microsoft.com/office/drawing/2014/main" id="{C5C9B659-13EE-4A63-8AE5-5B0AD6439278}"/>
              </a:ext>
            </a:extLst>
          </p:cNvPr>
          <p:cNvSpPr txBox="1">
            <a:spLocks/>
          </p:cNvSpPr>
          <p:nvPr/>
        </p:nvSpPr>
        <p:spPr>
          <a:xfrm rot="20844026">
            <a:off x="8333302" y="1227699"/>
            <a:ext cx="3386697" cy="50122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sz="2400" b="1" i="1" dirty="0">
                <a:solidFill>
                  <a:schemeClr val="bg1"/>
                </a:solidFill>
                <a:latin typeface="Comic Sans MS" panose="030F0702030302020204" pitchFamily="66" charset="0"/>
              </a:rPr>
              <a:t>Labels</a:t>
            </a:r>
          </a:p>
          <a:p>
            <a:pPr>
              <a:buFontTx/>
              <a:buChar char="-"/>
            </a:pPr>
            <a:r>
              <a:rPr lang="en-US" sz="2400" b="1" i="1" dirty="0">
                <a:solidFill>
                  <a:schemeClr val="bg1"/>
                </a:solidFill>
                <a:latin typeface="Comic Sans MS" panose="030F0702030302020204" pitchFamily="66" charset="0"/>
              </a:rPr>
              <a:t>directed edges</a:t>
            </a:r>
          </a:p>
          <a:p>
            <a:pPr>
              <a:buFontTx/>
              <a:buChar char="-"/>
            </a:pPr>
            <a:r>
              <a:rPr lang="en-US" sz="2400" b="1" i="1" dirty="0">
                <a:solidFill>
                  <a:schemeClr val="bg1"/>
                </a:solidFill>
                <a:latin typeface="Comic Sans MS" panose="030F0702030302020204" pitchFamily="66" charset="0"/>
              </a:rPr>
              <a:t>key-value pairs</a:t>
            </a:r>
            <a:endParaRPr lang="en-US" sz="2400" i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8626CD0F-13D7-4BD5-A4FB-89C56EDA7971}"/>
              </a:ext>
            </a:extLst>
          </p:cNvPr>
          <p:cNvSpPr txBox="1"/>
          <p:nvPr/>
        </p:nvSpPr>
        <p:spPr>
          <a:xfrm>
            <a:off x="6603196" y="4113835"/>
            <a:ext cx="1642445" cy="715089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Area: 12 m</a:t>
            </a:r>
            <a:r>
              <a:rPr lang="en-US" baseline="30000" dirty="0">
                <a:solidFill>
                  <a:schemeClr val="bg1"/>
                </a:solidFill>
                <a:latin typeface="+mj-lt"/>
              </a:rPr>
              <a:t>2</a:t>
            </a: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IRI: </a:t>
            </a:r>
            <a:r>
              <a:rPr lang="en-US" dirty="0" err="1">
                <a:solidFill>
                  <a:schemeClr val="bg1"/>
                </a:solidFill>
                <a:latin typeface="+mj-lt"/>
              </a:rPr>
              <a:t>ex:Kitchen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DBEB8266-7848-461B-A1E5-C89C1B2A453B}"/>
              </a:ext>
            </a:extLst>
          </p:cNvPr>
          <p:cNvSpPr txBox="1"/>
          <p:nvPr/>
        </p:nvSpPr>
        <p:spPr>
          <a:xfrm>
            <a:off x="10532759" y="4128912"/>
            <a:ext cx="1466736" cy="715089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Area: 1 m</a:t>
            </a:r>
            <a:r>
              <a:rPr lang="en-US" baseline="30000" dirty="0">
                <a:solidFill>
                  <a:schemeClr val="bg1"/>
                </a:solidFill>
                <a:latin typeface="+mj-lt"/>
              </a:rPr>
              <a:t>2</a:t>
            </a:r>
          </a:p>
          <a:p>
            <a:r>
              <a:rPr lang="en-US" dirty="0">
                <a:solidFill>
                  <a:schemeClr val="bg1"/>
                </a:solidFill>
              </a:rPr>
              <a:t>IRI: </a:t>
            </a:r>
            <a:r>
              <a:rPr lang="en-US" dirty="0" err="1">
                <a:solidFill>
                  <a:schemeClr val="bg1"/>
                </a:solidFill>
              </a:rPr>
              <a:t>ex:Toilet</a:t>
            </a:r>
            <a:endParaRPr lang="en-NL" baseline="30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54BCBD2B-9934-4112-AF1D-A6F5C510080D}"/>
              </a:ext>
            </a:extLst>
          </p:cNvPr>
          <p:cNvSpPr txBox="1"/>
          <p:nvPr/>
        </p:nvSpPr>
        <p:spPr>
          <a:xfrm>
            <a:off x="7517815" y="3463421"/>
            <a:ext cx="2255910" cy="715089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Distance: 5m</a:t>
            </a:r>
          </a:p>
          <a:p>
            <a:r>
              <a:rPr lang="en-US" dirty="0">
                <a:solidFill>
                  <a:schemeClr val="bg1"/>
                </a:solidFill>
              </a:rPr>
              <a:t>IRI: </a:t>
            </a:r>
            <a:r>
              <a:rPr lang="en-US" dirty="0" err="1">
                <a:solidFill>
                  <a:schemeClr val="bg1"/>
                </a:solidFill>
              </a:rPr>
              <a:t>ex:AdjacentZone</a:t>
            </a:r>
            <a:endParaRPr lang="en-NL" baseline="30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2C478D1D-6C8D-4B46-B877-09B959AE4CE0}"/>
              </a:ext>
            </a:extLst>
          </p:cNvPr>
          <p:cNvSpPr txBox="1"/>
          <p:nvPr/>
        </p:nvSpPr>
        <p:spPr>
          <a:xfrm>
            <a:off x="7421562" y="3059668"/>
            <a:ext cx="244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NL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D7F9C907-8547-447F-B629-4FC5966046A7}"/>
              </a:ext>
            </a:extLst>
          </p:cNvPr>
          <p:cNvSpPr txBox="1"/>
          <p:nvPr/>
        </p:nvSpPr>
        <p:spPr>
          <a:xfrm>
            <a:off x="7421562" y="3059668"/>
            <a:ext cx="244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</a:rPr>
              <a:t>Adjacent zone</a:t>
            </a:r>
            <a:endParaRPr lang="en-NL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703131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50D7E4A-6E6F-4234-8F4C-F8A26F4D99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b="38095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1D7EE841-2953-4804-93D5-E39BB016FAC3}"/>
              </a:ext>
            </a:extLst>
          </p:cNvPr>
          <p:cNvSpPr txBox="1">
            <a:spLocks/>
          </p:cNvSpPr>
          <p:nvPr/>
        </p:nvSpPr>
        <p:spPr>
          <a:xfrm>
            <a:off x="1436076" y="2532557"/>
            <a:ext cx="9319846" cy="17928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We need to compare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RDF with other graph models</a:t>
            </a:r>
            <a:endParaRPr lang="en-NL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A36C031F-1417-49E2-9E93-A626C240E72D}"/>
              </a:ext>
            </a:extLst>
          </p:cNvPr>
          <p:cNvSpPr txBox="1">
            <a:spLocks/>
          </p:cNvSpPr>
          <p:nvPr/>
        </p:nvSpPr>
        <p:spPr>
          <a:xfrm>
            <a:off x="1436076" y="3545568"/>
            <a:ext cx="9319846" cy="17928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with Labeled Property Graphs</a:t>
            </a:r>
            <a:endParaRPr lang="en-NL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840189B-E40A-4B6D-9F9F-145B2216E3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886"/>
          <a:stretch/>
        </p:blipFill>
        <p:spPr bwMode="auto">
          <a:xfrm rot="10800000">
            <a:off x="3495675" y="3659866"/>
            <a:ext cx="8279046" cy="39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849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/>
      <p:bldP spid="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CA53B03B-1E2D-4323-993E-6B8612FA27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76" r="18239"/>
          <a:stretch/>
        </p:blipFill>
        <p:spPr bwMode="auto">
          <a:xfrm rot="5400000">
            <a:off x="5773612" y="322385"/>
            <a:ext cx="6858001" cy="621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Afbeelding met kop, tafel, zitten, glas&#10;&#10;Automatisch gegenereerde beschrijving">
            <a:extLst>
              <a:ext uri="{FF2B5EF4-FFF2-40B4-BE49-F238E27FC236}">
                <a16:creationId xmlns:a16="http://schemas.microsoft.com/office/drawing/2014/main" id="{F71C0898-6426-44BA-B7C9-FBE9C54115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-3" y="-1"/>
            <a:ext cx="6095999" cy="6858001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C6AD58D9-A02F-4F04-BC0B-5659E7F23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461" y="679938"/>
            <a:ext cx="5099537" cy="1325563"/>
          </a:xfrm>
        </p:spPr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Qualitative</a:t>
            </a:r>
            <a:endParaRPr lang="en-NL" dirty="0">
              <a:latin typeface="Georgia" panose="02040502050405020303" pitchFamily="18" charset="0"/>
            </a:endParaRPr>
          </a:p>
        </p:txBody>
      </p:sp>
      <p:sp>
        <p:nvSpPr>
          <p:cNvPr id="13" name="Tijdelijke aanduiding voor inhoud 3">
            <a:extLst>
              <a:ext uri="{FF2B5EF4-FFF2-40B4-BE49-F238E27FC236}">
                <a16:creationId xmlns:a16="http://schemas.microsoft.com/office/drawing/2014/main" id="{4E938465-7C77-4909-A2AF-6F564AA48F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6460" y="2005501"/>
            <a:ext cx="3386697" cy="5012244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Relationships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Ontologies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Query language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Attributes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Security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Interoperability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Other measures</a:t>
            </a:r>
          </a:p>
          <a:p>
            <a:pPr>
              <a:buFontTx/>
              <a:buChar char="-"/>
            </a:pPr>
            <a:endParaRPr lang="en-US" sz="1600" dirty="0">
              <a:latin typeface="+mj-lt"/>
            </a:endParaRP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AAA37585-71CE-419B-93A4-D56B98F3A6BA}"/>
              </a:ext>
            </a:extLst>
          </p:cNvPr>
          <p:cNvSpPr txBox="1">
            <a:spLocks/>
          </p:cNvSpPr>
          <p:nvPr/>
        </p:nvSpPr>
        <p:spPr>
          <a:xfrm>
            <a:off x="7092460" y="679938"/>
            <a:ext cx="509953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Quantitative</a:t>
            </a:r>
            <a:endParaRPr lang="en-NL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7" name="Tijdelijke aanduiding voor inhoud 3">
            <a:extLst>
              <a:ext uri="{FF2B5EF4-FFF2-40B4-BE49-F238E27FC236}">
                <a16:creationId xmlns:a16="http://schemas.microsoft.com/office/drawing/2014/main" id="{0597BAA1-60C3-448F-BCDC-4166A3620303}"/>
              </a:ext>
            </a:extLst>
          </p:cNvPr>
          <p:cNvSpPr txBox="1">
            <a:spLocks/>
          </p:cNvSpPr>
          <p:nvPr/>
        </p:nvSpPr>
        <p:spPr>
          <a:xfrm>
            <a:off x="7092459" y="2005501"/>
            <a:ext cx="3386697" cy="50122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sz="1600" dirty="0">
                <a:solidFill>
                  <a:schemeClr val="bg1"/>
                </a:solidFill>
                <a:latin typeface="+mj-lt"/>
              </a:rPr>
              <a:t>Graph density</a:t>
            </a:r>
          </a:p>
          <a:p>
            <a:pPr>
              <a:buFontTx/>
              <a:buChar char="-"/>
            </a:pPr>
            <a:r>
              <a:rPr lang="en-US" sz="1600" dirty="0">
                <a:solidFill>
                  <a:schemeClr val="bg1"/>
                </a:solidFill>
                <a:latin typeface="+mj-lt"/>
              </a:rPr>
              <a:t>Nodes</a:t>
            </a:r>
          </a:p>
          <a:p>
            <a:pPr>
              <a:buFontTx/>
              <a:buChar char="-"/>
            </a:pPr>
            <a:r>
              <a:rPr lang="en-US" sz="1600" dirty="0">
                <a:solidFill>
                  <a:schemeClr val="bg1"/>
                </a:solidFill>
                <a:latin typeface="+mj-lt"/>
              </a:rPr>
              <a:t>Edges</a:t>
            </a:r>
          </a:p>
          <a:p>
            <a:pPr>
              <a:buFontTx/>
              <a:buChar char="-"/>
            </a:pPr>
            <a:r>
              <a:rPr lang="en-US" sz="1600" dirty="0">
                <a:solidFill>
                  <a:schemeClr val="bg1"/>
                </a:solidFill>
                <a:latin typeface="+mj-lt"/>
              </a:rPr>
              <a:t>Query execution times</a:t>
            </a:r>
          </a:p>
          <a:p>
            <a:pPr>
              <a:buFontTx/>
              <a:buChar char="-"/>
            </a:pPr>
            <a:r>
              <a:rPr lang="en-US" sz="1600" dirty="0">
                <a:solidFill>
                  <a:schemeClr val="bg1"/>
                </a:solidFill>
                <a:latin typeface="+mj-lt"/>
              </a:rPr>
              <a:t>Storage</a:t>
            </a:r>
          </a:p>
        </p:txBody>
      </p:sp>
    </p:spTree>
    <p:extLst>
      <p:ext uri="{BB962C8B-B14F-4D97-AF65-F5344CB8AC3E}">
        <p14:creationId xmlns:p14="http://schemas.microsoft.com/office/powerpoint/2010/main" val="324025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uiExpand="1" build="p"/>
      <p:bldP spid="16" grpId="0"/>
      <p:bldP spid="17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inhoud 3">
            <a:extLst>
              <a:ext uri="{FF2B5EF4-FFF2-40B4-BE49-F238E27FC236}">
                <a16:creationId xmlns:a16="http://schemas.microsoft.com/office/drawing/2014/main" id="{759ABDAD-BABB-472F-BE4C-99A72F7738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5510" y="2940908"/>
            <a:ext cx="3186434" cy="30059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dirty="0">
                <a:latin typeface="+mj-lt"/>
              </a:rPr>
              <a:t>Consisting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Building information model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Sensor data</a:t>
            </a:r>
          </a:p>
          <a:p>
            <a:pPr marL="0" indent="0">
              <a:buNone/>
            </a:pPr>
            <a:endParaRPr lang="en-US" sz="1600" b="1" dirty="0">
              <a:latin typeface="+mj-lt"/>
            </a:endParaRPr>
          </a:p>
          <a:p>
            <a:pPr marL="0" indent="0">
              <a:buNone/>
            </a:pPr>
            <a:r>
              <a:rPr lang="en-US" sz="1600" b="1" dirty="0">
                <a:latin typeface="+mj-lt"/>
              </a:rPr>
              <a:t>RDF Turtle format</a:t>
            </a:r>
          </a:p>
          <a:p>
            <a:pPr marL="0" indent="0">
              <a:buNone/>
            </a:pPr>
            <a:r>
              <a:rPr lang="en-US" sz="1600" dirty="0">
                <a:latin typeface="+mj-lt"/>
              </a:rPr>
              <a:t>- Using BOT, PRODUCT and PROPS ontologies</a:t>
            </a:r>
          </a:p>
          <a:p>
            <a:pPr marL="0" indent="0">
              <a:buNone/>
            </a:pPr>
            <a:endParaRPr lang="en-US" sz="1600" b="1" dirty="0">
              <a:latin typeface="+mj-lt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5911589-A821-4FAD-BCDF-838E0FC533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66" t="19487" r="24808" b="8889"/>
          <a:stretch/>
        </p:blipFill>
        <p:spPr>
          <a:xfrm>
            <a:off x="818080" y="934632"/>
            <a:ext cx="6417488" cy="4988735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0F5D2B15-26B2-4762-A07D-6EF0ED4EF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4383" y="679938"/>
            <a:ext cx="5099537" cy="1325563"/>
          </a:xfrm>
        </p:spPr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Open Smart Home</a:t>
            </a:r>
            <a:endParaRPr lang="en-NL" dirty="0">
              <a:latin typeface="Georgia" panose="02040502050405020303" pitchFamily="18" charset="0"/>
            </a:endParaRPr>
          </a:p>
        </p:txBody>
      </p:sp>
      <p:sp>
        <p:nvSpPr>
          <p:cNvPr id="6" name="Tijdelijke aanduiding voor inhoud 3">
            <a:extLst>
              <a:ext uri="{FF2B5EF4-FFF2-40B4-BE49-F238E27FC236}">
                <a16:creationId xmlns:a16="http://schemas.microsoft.com/office/drawing/2014/main" id="{6A921264-1C5F-4B9D-9B99-E0E870A1BEE4}"/>
              </a:ext>
            </a:extLst>
          </p:cNvPr>
          <p:cNvSpPr txBox="1">
            <a:spLocks/>
          </p:cNvSpPr>
          <p:nvPr/>
        </p:nvSpPr>
        <p:spPr>
          <a:xfrm>
            <a:off x="6274383" y="1721708"/>
            <a:ext cx="8733938" cy="30059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latin typeface="+mj-lt"/>
              </a:rPr>
              <a:t>Schneider, G.F. &amp; Rasmussen, M.D. (2018)</a:t>
            </a:r>
          </a:p>
          <a:p>
            <a:pPr marL="0" indent="0">
              <a:buNone/>
            </a:pPr>
            <a:r>
              <a:rPr lang="en-US" sz="1600" dirty="0">
                <a:latin typeface="+mj-lt"/>
              </a:rPr>
              <a:t>http://doi.org/10.5281/zenodo.1244602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600" b="1" dirty="0">
              <a:latin typeface="+mj-lt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DD55638B-A169-44B6-899E-87E7B7DAB1E6}"/>
              </a:ext>
            </a:extLst>
          </p:cNvPr>
          <p:cNvSpPr/>
          <p:nvPr/>
        </p:nvSpPr>
        <p:spPr>
          <a:xfrm>
            <a:off x="192505" y="5325979"/>
            <a:ext cx="1636295" cy="850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3120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>
            <a:extLst>
              <a:ext uri="{FF2B5EF4-FFF2-40B4-BE49-F238E27FC236}">
                <a16:creationId xmlns:a16="http://schemas.microsoft.com/office/drawing/2014/main" id="{D322CF5F-8EA9-42C0-B89B-32AB2E901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b="38095"/>
          <a:stretch/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5911589-A821-4FAD-BCDF-838E0FC533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66" t="19487" r="24808" b="8889"/>
          <a:stretch/>
        </p:blipFill>
        <p:spPr>
          <a:xfrm>
            <a:off x="818080" y="1986882"/>
            <a:ext cx="2454509" cy="1908051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DD55638B-A169-44B6-899E-87E7B7DAB1E6}"/>
              </a:ext>
            </a:extLst>
          </p:cNvPr>
          <p:cNvSpPr/>
          <p:nvPr/>
        </p:nvSpPr>
        <p:spPr>
          <a:xfrm>
            <a:off x="192505" y="5325979"/>
            <a:ext cx="1636295" cy="850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9498C603-C4F3-4F4F-8697-0286365E3FBB}"/>
              </a:ext>
            </a:extLst>
          </p:cNvPr>
          <p:cNvSpPr txBox="1">
            <a:spLocks/>
          </p:cNvSpPr>
          <p:nvPr/>
        </p:nvSpPr>
        <p:spPr>
          <a:xfrm>
            <a:off x="996461" y="679938"/>
            <a:ext cx="931984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Georgia" panose="02040502050405020303" pitchFamily="18" charset="0"/>
              </a:rPr>
              <a:t>Data preparation </a:t>
            </a:r>
            <a:endParaRPr lang="en-NL" dirty="0">
              <a:latin typeface="Georgia" panose="02040502050405020303" pitchFamily="18" charset="0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79BA024A-BE8A-4EDF-A977-9DFAD849D741}"/>
              </a:ext>
            </a:extLst>
          </p:cNvPr>
          <p:cNvSpPr/>
          <p:nvPr/>
        </p:nvSpPr>
        <p:spPr>
          <a:xfrm>
            <a:off x="9305654" y="1987689"/>
            <a:ext cx="2021305" cy="9625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+mj-lt"/>
              </a:rPr>
              <a:t>RDF</a:t>
            </a:r>
            <a:endParaRPr lang="en-NL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1A2F9C07-A480-4932-A16E-205618E3416B}"/>
              </a:ext>
            </a:extLst>
          </p:cNvPr>
          <p:cNvSpPr/>
          <p:nvPr/>
        </p:nvSpPr>
        <p:spPr>
          <a:xfrm>
            <a:off x="670683" y="3753853"/>
            <a:ext cx="651556" cy="3736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17" name="Rechte verbindingslijn met pijl 16">
            <a:extLst>
              <a:ext uri="{FF2B5EF4-FFF2-40B4-BE49-F238E27FC236}">
                <a16:creationId xmlns:a16="http://schemas.microsoft.com/office/drawing/2014/main" id="{C622CDDC-6F5A-4BEB-A0C8-D8338156B601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3673642" y="2468953"/>
            <a:ext cx="5632012" cy="0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hthoek 19">
            <a:extLst>
              <a:ext uri="{FF2B5EF4-FFF2-40B4-BE49-F238E27FC236}">
                <a16:creationId xmlns:a16="http://schemas.microsoft.com/office/drawing/2014/main" id="{DAB7F990-401E-458C-A46D-A7C2EC15B042}"/>
              </a:ext>
            </a:extLst>
          </p:cNvPr>
          <p:cNvSpPr/>
          <p:nvPr/>
        </p:nvSpPr>
        <p:spPr>
          <a:xfrm>
            <a:off x="9305653" y="3646279"/>
            <a:ext cx="2021305" cy="9625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+mj-lt"/>
              </a:rPr>
              <a:t>LPG (NSMNTX)</a:t>
            </a:r>
            <a:endParaRPr lang="en-NL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99B07AE3-25A1-4A62-BDAB-BE73F0B085E0}"/>
              </a:ext>
            </a:extLst>
          </p:cNvPr>
          <p:cNvSpPr/>
          <p:nvPr/>
        </p:nvSpPr>
        <p:spPr>
          <a:xfrm>
            <a:off x="9305653" y="5304869"/>
            <a:ext cx="2021305" cy="9625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+mj-lt"/>
              </a:rPr>
              <a:t>Custom LPG</a:t>
            </a:r>
            <a:endParaRPr lang="en-NL" sz="16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23" name="Verbindingslijn: gebogen 22">
            <a:extLst>
              <a:ext uri="{FF2B5EF4-FFF2-40B4-BE49-F238E27FC236}">
                <a16:creationId xmlns:a16="http://schemas.microsoft.com/office/drawing/2014/main" id="{8360293E-4D05-4F91-AC9C-DDE0F47031AA}"/>
              </a:ext>
            </a:extLst>
          </p:cNvPr>
          <p:cNvCxnSpPr>
            <a:endCxn id="20" idx="1"/>
          </p:cNvCxnSpPr>
          <p:nvPr/>
        </p:nvCxnSpPr>
        <p:spPr>
          <a:xfrm>
            <a:off x="3673642" y="2468952"/>
            <a:ext cx="5632011" cy="1658591"/>
          </a:xfrm>
          <a:prstGeom prst="bentConnector3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Verbindingslijn: gebogen 23">
            <a:extLst>
              <a:ext uri="{FF2B5EF4-FFF2-40B4-BE49-F238E27FC236}">
                <a16:creationId xmlns:a16="http://schemas.microsoft.com/office/drawing/2014/main" id="{175F6DEC-A920-49D1-85D0-1626BBCB8FE4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3673641" y="2483956"/>
            <a:ext cx="5632012" cy="3302177"/>
          </a:xfrm>
          <a:prstGeom prst="bentConnector3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jdelijke aanduiding voor inhoud 3">
            <a:extLst>
              <a:ext uri="{FF2B5EF4-FFF2-40B4-BE49-F238E27FC236}">
                <a16:creationId xmlns:a16="http://schemas.microsoft.com/office/drawing/2014/main" id="{084702E3-430E-40C5-A261-57DDBC8610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3790" y="3753853"/>
            <a:ext cx="2811862" cy="35866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600" b="1" dirty="0">
                <a:solidFill>
                  <a:schemeClr val="bg1"/>
                </a:solidFill>
                <a:latin typeface="+mj-lt"/>
              </a:rPr>
              <a:t>NSMNTX</a:t>
            </a:r>
          </a:p>
        </p:txBody>
      </p:sp>
      <p:sp>
        <p:nvSpPr>
          <p:cNvPr id="27" name="Tijdelijke aanduiding voor inhoud 3">
            <a:extLst>
              <a:ext uri="{FF2B5EF4-FFF2-40B4-BE49-F238E27FC236}">
                <a16:creationId xmlns:a16="http://schemas.microsoft.com/office/drawing/2014/main" id="{14D3E737-D102-4766-818F-5B27BA2F7BA2}"/>
              </a:ext>
            </a:extLst>
          </p:cNvPr>
          <p:cNvSpPr txBox="1">
            <a:spLocks/>
          </p:cNvSpPr>
          <p:nvPr/>
        </p:nvSpPr>
        <p:spPr>
          <a:xfrm>
            <a:off x="6489647" y="5412442"/>
            <a:ext cx="2811862" cy="358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dirty="0">
                <a:solidFill>
                  <a:schemeClr val="bg1"/>
                </a:solidFill>
                <a:latin typeface="+mj-lt"/>
              </a:rPr>
              <a:t>Manual conversion</a:t>
            </a:r>
          </a:p>
        </p:txBody>
      </p:sp>
      <p:sp>
        <p:nvSpPr>
          <p:cNvPr id="28" name="Tijdelijke aanduiding voor inhoud 3">
            <a:extLst>
              <a:ext uri="{FF2B5EF4-FFF2-40B4-BE49-F238E27FC236}">
                <a16:creationId xmlns:a16="http://schemas.microsoft.com/office/drawing/2014/main" id="{E872E0E3-A4CB-4720-A304-570E0C4F980D}"/>
              </a:ext>
            </a:extLst>
          </p:cNvPr>
          <p:cNvSpPr txBox="1">
            <a:spLocks/>
          </p:cNvSpPr>
          <p:nvPr/>
        </p:nvSpPr>
        <p:spPr>
          <a:xfrm>
            <a:off x="6489647" y="2091879"/>
            <a:ext cx="2811862" cy="358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dirty="0">
                <a:solidFill>
                  <a:schemeClr val="bg1"/>
                </a:solidFill>
                <a:latin typeface="+mj-lt"/>
              </a:rPr>
              <a:t>Original dataset</a:t>
            </a:r>
          </a:p>
        </p:txBody>
      </p:sp>
      <p:sp>
        <p:nvSpPr>
          <p:cNvPr id="19" name="Ovaal 18">
            <a:extLst>
              <a:ext uri="{FF2B5EF4-FFF2-40B4-BE49-F238E27FC236}">
                <a16:creationId xmlns:a16="http://schemas.microsoft.com/office/drawing/2014/main" id="{452B49E6-A4BA-45C7-A026-BF48A04B6EF5}"/>
              </a:ext>
            </a:extLst>
          </p:cNvPr>
          <p:cNvSpPr/>
          <p:nvPr/>
        </p:nvSpPr>
        <p:spPr>
          <a:xfrm>
            <a:off x="1122260" y="4308256"/>
            <a:ext cx="962527" cy="96252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</a:t>
            </a:r>
            <a:endParaRPr lang="en-NL" b="1" dirty="0">
              <a:solidFill>
                <a:schemeClr val="tx1"/>
              </a:solidFill>
            </a:endParaRP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4A389FA8-FCD9-4C06-881B-B0C68563369B}"/>
              </a:ext>
            </a:extLst>
          </p:cNvPr>
          <p:cNvSpPr/>
          <p:nvPr/>
        </p:nvSpPr>
        <p:spPr>
          <a:xfrm>
            <a:off x="3157038" y="4535519"/>
            <a:ext cx="962527" cy="49626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</a:t>
            </a:r>
            <a:endParaRPr lang="en-NL" b="1" dirty="0">
              <a:solidFill>
                <a:schemeClr val="tx1"/>
              </a:solidFill>
            </a:endParaRPr>
          </a:p>
        </p:txBody>
      </p:sp>
      <p:cxnSp>
        <p:nvCxnSpPr>
          <p:cNvPr id="25" name="Rechte verbindingslijn 24">
            <a:extLst>
              <a:ext uri="{FF2B5EF4-FFF2-40B4-BE49-F238E27FC236}">
                <a16:creationId xmlns:a16="http://schemas.microsoft.com/office/drawing/2014/main" id="{4AF219FE-E4B6-42A2-BD26-CCBD7DA4E0BA}"/>
              </a:ext>
            </a:extLst>
          </p:cNvPr>
          <p:cNvCxnSpPr>
            <a:cxnSpLocks/>
            <a:stCxn id="19" idx="6"/>
            <a:endCxn id="22" idx="1"/>
          </p:cNvCxnSpPr>
          <p:nvPr/>
        </p:nvCxnSpPr>
        <p:spPr>
          <a:xfrm flipV="1">
            <a:off x="2084787" y="4783652"/>
            <a:ext cx="1072251" cy="586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ijdelijke aanduiding voor inhoud 3">
            <a:extLst>
              <a:ext uri="{FF2B5EF4-FFF2-40B4-BE49-F238E27FC236}">
                <a16:creationId xmlns:a16="http://schemas.microsoft.com/office/drawing/2014/main" id="{64B06DDC-8F2A-4B18-98EC-5237BC46EC76}"/>
              </a:ext>
            </a:extLst>
          </p:cNvPr>
          <p:cNvSpPr txBox="1">
            <a:spLocks/>
          </p:cNvSpPr>
          <p:nvPr/>
        </p:nvSpPr>
        <p:spPr>
          <a:xfrm>
            <a:off x="1215187" y="4458413"/>
            <a:ext cx="2811451" cy="30272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dirty="0">
                <a:latin typeface="+mj-lt"/>
              </a:rPr>
              <a:t>k</a:t>
            </a:r>
          </a:p>
        </p:txBody>
      </p:sp>
      <p:sp>
        <p:nvSpPr>
          <p:cNvPr id="30" name="Ovaal 29">
            <a:extLst>
              <a:ext uri="{FF2B5EF4-FFF2-40B4-BE49-F238E27FC236}">
                <a16:creationId xmlns:a16="http://schemas.microsoft.com/office/drawing/2014/main" id="{32C52D05-FC28-4C2F-B648-A287D2024C1F}"/>
              </a:ext>
            </a:extLst>
          </p:cNvPr>
          <p:cNvSpPr/>
          <p:nvPr/>
        </p:nvSpPr>
        <p:spPr>
          <a:xfrm>
            <a:off x="2137609" y="5289844"/>
            <a:ext cx="962527" cy="96252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</a:t>
            </a:r>
            <a:endParaRPr lang="en-NL" b="1" dirty="0">
              <a:solidFill>
                <a:schemeClr val="tx1"/>
              </a:solidFill>
            </a:endParaRP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8EC8DC9A-8512-4AA0-B757-16C4DBE24954}"/>
              </a:ext>
            </a:extLst>
          </p:cNvPr>
          <p:cNvSpPr txBox="1"/>
          <p:nvPr/>
        </p:nvSpPr>
        <p:spPr>
          <a:xfrm>
            <a:off x="2618872" y="6264588"/>
            <a:ext cx="1642445" cy="40862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k: v</a:t>
            </a:r>
          </a:p>
        </p:txBody>
      </p:sp>
    </p:spTree>
    <p:extLst>
      <p:ext uri="{BB962C8B-B14F-4D97-AF65-F5344CB8AC3E}">
        <p14:creationId xmlns:p14="http://schemas.microsoft.com/office/powerpoint/2010/main" val="50070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 animBg="1"/>
      <p:bldP spid="20" grpId="0" animBg="1"/>
      <p:bldP spid="21" grpId="0" animBg="1"/>
      <p:bldP spid="26" grpId="0" build="p"/>
      <p:bldP spid="27" grpId="0"/>
      <p:bldP spid="28" grpId="0"/>
      <p:bldP spid="19" grpId="0" animBg="1"/>
      <p:bldP spid="22" grpId="0" animBg="1"/>
      <p:bldP spid="29" grpId="0"/>
      <p:bldP spid="30" grpId="0" animBg="1"/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>
            <a:extLst>
              <a:ext uri="{FF2B5EF4-FFF2-40B4-BE49-F238E27FC236}">
                <a16:creationId xmlns:a16="http://schemas.microsoft.com/office/drawing/2014/main" id="{D322CF5F-8EA9-42C0-B89B-32AB2E901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b="38095"/>
          <a:stretch/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5911589-A821-4FAD-BCDF-838E0FC533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66" t="19487" r="24808" b="8889"/>
          <a:stretch/>
        </p:blipFill>
        <p:spPr>
          <a:xfrm>
            <a:off x="818080" y="1986882"/>
            <a:ext cx="2454509" cy="1908051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DD55638B-A169-44B6-899E-87E7B7DAB1E6}"/>
              </a:ext>
            </a:extLst>
          </p:cNvPr>
          <p:cNvSpPr/>
          <p:nvPr/>
        </p:nvSpPr>
        <p:spPr>
          <a:xfrm>
            <a:off x="192505" y="5325979"/>
            <a:ext cx="1636295" cy="850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9498C603-C4F3-4F4F-8697-0286365E3FBB}"/>
              </a:ext>
            </a:extLst>
          </p:cNvPr>
          <p:cNvSpPr txBox="1">
            <a:spLocks/>
          </p:cNvSpPr>
          <p:nvPr/>
        </p:nvSpPr>
        <p:spPr>
          <a:xfrm>
            <a:off x="996461" y="679938"/>
            <a:ext cx="931984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Georgia" panose="02040502050405020303" pitchFamily="18" charset="0"/>
              </a:rPr>
              <a:t>Data preparation </a:t>
            </a:r>
            <a:endParaRPr lang="en-NL" dirty="0">
              <a:latin typeface="Georgia" panose="02040502050405020303" pitchFamily="18" charset="0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79BA024A-BE8A-4EDF-A977-9DFAD849D741}"/>
              </a:ext>
            </a:extLst>
          </p:cNvPr>
          <p:cNvSpPr/>
          <p:nvPr/>
        </p:nvSpPr>
        <p:spPr>
          <a:xfrm>
            <a:off x="9305654" y="1987689"/>
            <a:ext cx="2021305" cy="9625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+mj-lt"/>
              </a:rPr>
              <a:t>RDF</a:t>
            </a:r>
            <a:endParaRPr lang="en-NL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1A2F9C07-A480-4932-A16E-205618E3416B}"/>
              </a:ext>
            </a:extLst>
          </p:cNvPr>
          <p:cNvSpPr/>
          <p:nvPr/>
        </p:nvSpPr>
        <p:spPr>
          <a:xfrm>
            <a:off x="670683" y="3753853"/>
            <a:ext cx="651556" cy="3736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17" name="Rechte verbindingslijn met pijl 16">
            <a:extLst>
              <a:ext uri="{FF2B5EF4-FFF2-40B4-BE49-F238E27FC236}">
                <a16:creationId xmlns:a16="http://schemas.microsoft.com/office/drawing/2014/main" id="{C622CDDC-6F5A-4BEB-A0C8-D8338156B601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3673642" y="2468953"/>
            <a:ext cx="5632012" cy="0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hthoek 19">
            <a:extLst>
              <a:ext uri="{FF2B5EF4-FFF2-40B4-BE49-F238E27FC236}">
                <a16:creationId xmlns:a16="http://schemas.microsoft.com/office/drawing/2014/main" id="{DAB7F990-401E-458C-A46D-A7C2EC15B042}"/>
              </a:ext>
            </a:extLst>
          </p:cNvPr>
          <p:cNvSpPr/>
          <p:nvPr/>
        </p:nvSpPr>
        <p:spPr>
          <a:xfrm>
            <a:off x="9305653" y="3646279"/>
            <a:ext cx="2021305" cy="9625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+mj-lt"/>
              </a:rPr>
              <a:t>LPG (NSMNTX)</a:t>
            </a:r>
            <a:endParaRPr lang="en-NL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99B07AE3-25A1-4A62-BDAB-BE73F0B085E0}"/>
              </a:ext>
            </a:extLst>
          </p:cNvPr>
          <p:cNvSpPr/>
          <p:nvPr/>
        </p:nvSpPr>
        <p:spPr>
          <a:xfrm>
            <a:off x="9305653" y="5304869"/>
            <a:ext cx="2021305" cy="9625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+mj-lt"/>
              </a:rPr>
              <a:t>Custom LPG</a:t>
            </a:r>
            <a:endParaRPr lang="en-NL" sz="16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23" name="Verbindingslijn: gebogen 22">
            <a:extLst>
              <a:ext uri="{FF2B5EF4-FFF2-40B4-BE49-F238E27FC236}">
                <a16:creationId xmlns:a16="http://schemas.microsoft.com/office/drawing/2014/main" id="{8360293E-4D05-4F91-AC9C-DDE0F47031AA}"/>
              </a:ext>
            </a:extLst>
          </p:cNvPr>
          <p:cNvCxnSpPr>
            <a:endCxn id="20" idx="1"/>
          </p:cNvCxnSpPr>
          <p:nvPr/>
        </p:nvCxnSpPr>
        <p:spPr>
          <a:xfrm>
            <a:off x="3673642" y="2468952"/>
            <a:ext cx="5632011" cy="1658591"/>
          </a:xfrm>
          <a:prstGeom prst="bentConnector3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Verbindingslijn: gebogen 23">
            <a:extLst>
              <a:ext uri="{FF2B5EF4-FFF2-40B4-BE49-F238E27FC236}">
                <a16:creationId xmlns:a16="http://schemas.microsoft.com/office/drawing/2014/main" id="{175F6DEC-A920-49D1-85D0-1626BBCB8FE4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3673641" y="2483956"/>
            <a:ext cx="5632012" cy="3302177"/>
          </a:xfrm>
          <a:prstGeom prst="bentConnector3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jdelijke aanduiding voor inhoud 3">
            <a:extLst>
              <a:ext uri="{FF2B5EF4-FFF2-40B4-BE49-F238E27FC236}">
                <a16:creationId xmlns:a16="http://schemas.microsoft.com/office/drawing/2014/main" id="{084702E3-430E-40C5-A261-57DDBC8610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3790" y="3753853"/>
            <a:ext cx="2811862" cy="35866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600" b="1" dirty="0">
                <a:solidFill>
                  <a:schemeClr val="bg1"/>
                </a:solidFill>
                <a:latin typeface="+mj-lt"/>
              </a:rPr>
              <a:t>NSMNTX</a:t>
            </a:r>
          </a:p>
        </p:txBody>
      </p:sp>
      <p:sp>
        <p:nvSpPr>
          <p:cNvPr id="27" name="Tijdelijke aanduiding voor inhoud 3">
            <a:extLst>
              <a:ext uri="{FF2B5EF4-FFF2-40B4-BE49-F238E27FC236}">
                <a16:creationId xmlns:a16="http://schemas.microsoft.com/office/drawing/2014/main" id="{14D3E737-D102-4766-818F-5B27BA2F7BA2}"/>
              </a:ext>
            </a:extLst>
          </p:cNvPr>
          <p:cNvSpPr txBox="1">
            <a:spLocks/>
          </p:cNvSpPr>
          <p:nvPr/>
        </p:nvSpPr>
        <p:spPr>
          <a:xfrm>
            <a:off x="6489647" y="5412442"/>
            <a:ext cx="2811862" cy="358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dirty="0">
                <a:solidFill>
                  <a:schemeClr val="bg1"/>
                </a:solidFill>
                <a:latin typeface="+mj-lt"/>
              </a:rPr>
              <a:t>Manual conversion</a:t>
            </a:r>
          </a:p>
        </p:txBody>
      </p:sp>
      <p:sp>
        <p:nvSpPr>
          <p:cNvPr id="28" name="Tijdelijke aanduiding voor inhoud 3">
            <a:extLst>
              <a:ext uri="{FF2B5EF4-FFF2-40B4-BE49-F238E27FC236}">
                <a16:creationId xmlns:a16="http://schemas.microsoft.com/office/drawing/2014/main" id="{E872E0E3-A4CB-4720-A304-570E0C4F980D}"/>
              </a:ext>
            </a:extLst>
          </p:cNvPr>
          <p:cNvSpPr txBox="1">
            <a:spLocks/>
          </p:cNvSpPr>
          <p:nvPr/>
        </p:nvSpPr>
        <p:spPr>
          <a:xfrm>
            <a:off x="6489647" y="2091879"/>
            <a:ext cx="2811862" cy="358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dirty="0">
                <a:solidFill>
                  <a:schemeClr val="bg1"/>
                </a:solidFill>
                <a:latin typeface="+mj-lt"/>
              </a:rPr>
              <a:t>Original dataset</a:t>
            </a:r>
          </a:p>
        </p:txBody>
      </p:sp>
      <p:sp>
        <p:nvSpPr>
          <p:cNvPr id="3" name="Rechthoek: met één afgeschuinde hoek 2">
            <a:extLst>
              <a:ext uri="{FF2B5EF4-FFF2-40B4-BE49-F238E27FC236}">
                <a16:creationId xmlns:a16="http://schemas.microsoft.com/office/drawing/2014/main" id="{E5C1C81E-A505-4848-B41A-1AA14112DCEA}"/>
              </a:ext>
            </a:extLst>
          </p:cNvPr>
          <p:cNvSpPr/>
          <p:nvPr/>
        </p:nvSpPr>
        <p:spPr>
          <a:xfrm>
            <a:off x="1322239" y="4897464"/>
            <a:ext cx="1064500" cy="1369932"/>
          </a:xfrm>
          <a:prstGeom prst="snip1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Kitchen</a:t>
            </a:r>
            <a:endParaRPr lang="en-NL" dirty="0"/>
          </a:p>
        </p:txBody>
      </p:sp>
      <p:cxnSp>
        <p:nvCxnSpPr>
          <p:cNvPr id="18" name="Rechte verbindingslijn met pijl 17">
            <a:extLst>
              <a:ext uri="{FF2B5EF4-FFF2-40B4-BE49-F238E27FC236}">
                <a16:creationId xmlns:a16="http://schemas.microsoft.com/office/drawing/2014/main" id="{4F5641C0-4C50-43DF-BB9D-B39A4E032276}"/>
              </a:ext>
            </a:extLst>
          </p:cNvPr>
          <p:cNvCxnSpPr>
            <a:cxnSpLocks/>
          </p:cNvCxnSpPr>
          <p:nvPr/>
        </p:nvCxnSpPr>
        <p:spPr>
          <a:xfrm>
            <a:off x="3673641" y="5800964"/>
            <a:ext cx="5632012" cy="0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73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binnen, stoel, kamer, levend&#10;&#10;Automatisch gegenereerde beschrijving">
            <a:extLst>
              <a:ext uri="{FF2B5EF4-FFF2-40B4-BE49-F238E27FC236}">
                <a16:creationId xmlns:a16="http://schemas.microsoft.com/office/drawing/2014/main" id="{E34A7740-C9C3-43F6-A3CB-7043F02590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62" b="29338"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1D7EE841-2953-4804-93D5-E39BB016FAC3}"/>
              </a:ext>
            </a:extLst>
          </p:cNvPr>
          <p:cNvSpPr txBox="1">
            <a:spLocks/>
          </p:cNvSpPr>
          <p:nvPr/>
        </p:nvSpPr>
        <p:spPr>
          <a:xfrm>
            <a:off x="1436076" y="2765668"/>
            <a:ext cx="931984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Smart homes</a:t>
            </a:r>
            <a:endParaRPr lang="en-NL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3" name="Ovaal 12">
            <a:extLst>
              <a:ext uri="{FF2B5EF4-FFF2-40B4-BE49-F238E27FC236}">
                <a16:creationId xmlns:a16="http://schemas.microsoft.com/office/drawing/2014/main" id="{121B7325-B1AA-420A-ABD4-007B8E7810DC}"/>
              </a:ext>
            </a:extLst>
          </p:cNvPr>
          <p:cNvSpPr/>
          <p:nvPr/>
        </p:nvSpPr>
        <p:spPr>
          <a:xfrm>
            <a:off x="5438241" y="4806681"/>
            <a:ext cx="133629" cy="1336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3B7F40E6-0901-41A7-AA05-41DE175F0270}"/>
              </a:ext>
            </a:extLst>
          </p:cNvPr>
          <p:cNvSpPr txBox="1"/>
          <p:nvPr/>
        </p:nvSpPr>
        <p:spPr>
          <a:xfrm>
            <a:off x="5505055" y="4882639"/>
            <a:ext cx="2113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Health monitoring</a:t>
            </a:r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180412B6-50EF-4E31-83A6-064622495E81}"/>
              </a:ext>
            </a:extLst>
          </p:cNvPr>
          <p:cNvSpPr/>
          <p:nvPr/>
        </p:nvSpPr>
        <p:spPr>
          <a:xfrm>
            <a:off x="937960" y="3376858"/>
            <a:ext cx="133629" cy="1336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3C9F07D7-0EF2-4289-A5B2-963790662383}"/>
              </a:ext>
            </a:extLst>
          </p:cNvPr>
          <p:cNvSpPr txBox="1"/>
          <p:nvPr/>
        </p:nvSpPr>
        <p:spPr>
          <a:xfrm>
            <a:off x="1004774" y="3452816"/>
            <a:ext cx="2113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IoT data integration</a:t>
            </a:r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E91DC845-8370-49B6-AEC3-1E9775FE8D62}"/>
              </a:ext>
            </a:extLst>
          </p:cNvPr>
          <p:cNvSpPr/>
          <p:nvPr/>
        </p:nvSpPr>
        <p:spPr>
          <a:xfrm>
            <a:off x="6553318" y="4410977"/>
            <a:ext cx="133629" cy="1336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0C126860-43EF-4FC1-94BD-748382232758}"/>
              </a:ext>
            </a:extLst>
          </p:cNvPr>
          <p:cNvSpPr txBox="1"/>
          <p:nvPr/>
        </p:nvSpPr>
        <p:spPr>
          <a:xfrm>
            <a:off x="6620132" y="4486935"/>
            <a:ext cx="2113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Activity recognition</a:t>
            </a:r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CBC85C23-9540-41A4-B5C7-54DE679EDF10}"/>
              </a:ext>
            </a:extLst>
          </p:cNvPr>
          <p:cNvSpPr/>
          <p:nvPr/>
        </p:nvSpPr>
        <p:spPr>
          <a:xfrm>
            <a:off x="9015160" y="4991347"/>
            <a:ext cx="133629" cy="1336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F457B6D8-ED5B-4E9C-B301-FD0B830E2D3D}"/>
              </a:ext>
            </a:extLst>
          </p:cNvPr>
          <p:cNvSpPr txBox="1"/>
          <p:nvPr/>
        </p:nvSpPr>
        <p:spPr>
          <a:xfrm>
            <a:off x="9081973" y="5067305"/>
            <a:ext cx="2711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Social media integration</a:t>
            </a:r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16" name="Ovaal 15">
            <a:extLst>
              <a:ext uri="{FF2B5EF4-FFF2-40B4-BE49-F238E27FC236}">
                <a16:creationId xmlns:a16="http://schemas.microsoft.com/office/drawing/2014/main" id="{E1E6C115-B024-4798-9583-1B9135BD04A6}"/>
              </a:ext>
            </a:extLst>
          </p:cNvPr>
          <p:cNvSpPr/>
          <p:nvPr/>
        </p:nvSpPr>
        <p:spPr>
          <a:xfrm>
            <a:off x="6114236" y="1113241"/>
            <a:ext cx="133629" cy="1336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6B8CA31C-F9AF-45F3-A701-A04524AF6765}"/>
              </a:ext>
            </a:extLst>
          </p:cNvPr>
          <p:cNvSpPr txBox="1"/>
          <p:nvPr/>
        </p:nvSpPr>
        <p:spPr>
          <a:xfrm>
            <a:off x="6181050" y="1189199"/>
            <a:ext cx="3831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Energy efficiency</a:t>
            </a:r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18" name="Ovaal 17">
            <a:extLst>
              <a:ext uri="{FF2B5EF4-FFF2-40B4-BE49-F238E27FC236}">
                <a16:creationId xmlns:a16="http://schemas.microsoft.com/office/drawing/2014/main" id="{19174558-CB63-4003-97D1-32E6B3AE79E3}"/>
              </a:ext>
            </a:extLst>
          </p:cNvPr>
          <p:cNvSpPr/>
          <p:nvPr/>
        </p:nvSpPr>
        <p:spPr>
          <a:xfrm>
            <a:off x="4193480" y="1558531"/>
            <a:ext cx="133629" cy="1336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32365979-3E30-430F-B08D-A56562A67F34}"/>
              </a:ext>
            </a:extLst>
          </p:cNvPr>
          <p:cNvSpPr txBox="1"/>
          <p:nvPr/>
        </p:nvSpPr>
        <p:spPr>
          <a:xfrm>
            <a:off x="4260293" y="1634489"/>
            <a:ext cx="3357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Indoor environmental quality</a:t>
            </a:r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22" name="Ovaal 21">
            <a:extLst>
              <a:ext uri="{FF2B5EF4-FFF2-40B4-BE49-F238E27FC236}">
                <a16:creationId xmlns:a16="http://schemas.microsoft.com/office/drawing/2014/main" id="{9AD058E8-9241-4D53-BF87-E8559DD7CDF2}"/>
              </a:ext>
            </a:extLst>
          </p:cNvPr>
          <p:cNvSpPr/>
          <p:nvPr/>
        </p:nvSpPr>
        <p:spPr>
          <a:xfrm>
            <a:off x="2080473" y="4592454"/>
            <a:ext cx="133629" cy="1336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12645357-F75D-4C9C-85C8-AACA6238B544}"/>
              </a:ext>
            </a:extLst>
          </p:cNvPr>
          <p:cNvSpPr txBox="1"/>
          <p:nvPr/>
        </p:nvSpPr>
        <p:spPr>
          <a:xfrm>
            <a:off x="2147287" y="4668412"/>
            <a:ext cx="2113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Home automation</a:t>
            </a:r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24" name="Ovaal 23">
            <a:extLst>
              <a:ext uri="{FF2B5EF4-FFF2-40B4-BE49-F238E27FC236}">
                <a16:creationId xmlns:a16="http://schemas.microsoft.com/office/drawing/2014/main" id="{76BD0F17-EDBD-4182-A4F2-5A72E61DDBE2}"/>
              </a:ext>
            </a:extLst>
          </p:cNvPr>
          <p:cNvSpPr/>
          <p:nvPr/>
        </p:nvSpPr>
        <p:spPr>
          <a:xfrm>
            <a:off x="8576102" y="359416"/>
            <a:ext cx="133629" cy="1336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5A736801-B37D-48B7-8BAF-D1B5675387BE}"/>
              </a:ext>
            </a:extLst>
          </p:cNvPr>
          <p:cNvSpPr txBox="1"/>
          <p:nvPr/>
        </p:nvSpPr>
        <p:spPr>
          <a:xfrm>
            <a:off x="8642915" y="435374"/>
            <a:ext cx="3378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Building performance monitoring</a:t>
            </a:r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26" name="Tijdelijke aanduiding voor inhoud 3">
            <a:extLst>
              <a:ext uri="{FF2B5EF4-FFF2-40B4-BE49-F238E27FC236}">
                <a16:creationId xmlns:a16="http://schemas.microsoft.com/office/drawing/2014/main" id="{85A8DEB2-5AA1-491F-998F-FDD98B98160C}"/>
              </a:ext>
            </a:extLst>
          </p:cNvPr>
          <p:cNvSpPr txBox="1">
            <a:spLocks/>
          </p:cNvSpPr>
          <p:nvPr/>
        </p:nvSpPr>
        <p:spPr>
          <a:xfrm rot="20844026">
            <a:off x="600364" y="456061"/>
            <a:ext cx="5897443" cy="50122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sz="2400" b="1" i="1" dirty="0">
                <a:solidFill>
                  <a:schemeClr val="bg1"/>
                </a:solidFill>
                <a:latin typeface="Comic Sans MS" panose="030F0702030302020204" pitchFamily="66" charset="0"/>
              </a:rPr>
              <a:t>Different domain knowledge</a:t>
            </a:r>
          </a:p>
          <a:p>
            <a:pPr>
              <a:buFontTx/>
              <a:buChar char="-"/>
            </a:pPr>
            <a:r>
              <a:rPr lang="en-US" sz="2400" b="1" i="1" dirty="0">
                <a:solidFill>
                  <a:schemeClr val="bg1"/>
                </a:solidFill>
                <a:latin typeface="Comic Sans MS" panose="030F0702030302020204" pitchFamily="66" charset="0"/>
              </a:rPr>
              <a:t>Many stakeholders</a:t>
            </a:r>
          </a:p>
          <a:p>
            <a:pPr>
              <a:buFontTx/>
              <a:buChar char="-"/>
            </a:pPr>
            <a:r>
              <a:rPr lang="en-US" sz="2400" b="1" i="1" dirty="0">
                <a:solidFill>
                  <a:schemeClr val="bg1"/>
                </a:solidFill>
                <a:latin typeface="Comic Sans MS" panose="030F0702030302020204" pitchFamily="66" charset="0"/>
              </a:rPr>
              <a:t>Siloed data</a:t>
            </a:r>
            <a:endParaRPr lang="en-US" sz="2400" i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424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/>
      <p:bldP spid="6" grpId="0" animBg="1"/>
      <p:bldP spid="7" grpId="0"/>
      <p:bldP spid="8" grpId="0" animBg="1"/>
      <p:bldP spid="9" grpId="0"/>
      <p:bldP spid="10" grpId="0" animBg="1"/>
      <p:bldP spid="15" grpId="0"/>
      <p:bldP spid="16" grpId="0" animBg="1"/>
      <p:bldP spid="17" grpId="0"/>
      <p:bldP spid="18" grpId="0" animBg="1"/>
      <p:bldP spid="19" grpId="0"/>
      <p:bldP spid="22" grpId="0" animBg="1"/>
      <p:bldP spid="23" grpId="0"/>
      <p:bldP spid="24" grpId="0" animBg="1"/>
      <p:bldP spid="25" grpId="0"/>
      <p:bldP spid="26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Afbeelding met voedsel&#10;&#10;Automatisch gegenereerde beschrijving">
            <a:extLst>
              <a:ext uri="{FF2B5EF4-FFF2-40B4-BE49-F238E27FC236}">
                <a16:creationId xmlns:a16="http://schemas.microsoft.com/office/drawing/2014/main" id="{8E2F1127-00B8-4C64-88B7-47FC491C5C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8674"/>
          </a:xfr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409E36EC-28C4-4901-863F-F6556E0A6304}"/>
              </a:ext>
            </a:extLst>
          </p:cNvPr>
          <p:cNvSpPr txBox="1">
            <a:spLocks/>
          </p:cNvSpPr>
          <p:nvPr/>
        </p:nvSpPr>
        <p:spPr>
          <a:xfrm>
            <a:off x="3945467" y="1930400"/>
            <a:ext cx="6366934" cy="40978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Georgia" panose="02040502050405020303" pitchFamily="18" charset="0"/>
              </a:rPr>
              <a:t>What are the differences?</a:t>
            </a:r>
            <a:endParaRPr lang="en-NL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8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02F27FF8-7D73-4852-97B5-2D086EB4B7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b="380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409E36EC-28C4-4901-863F-F6556E0A6304}"/>
              </a:ext>
            </a:extLst>
          </p:cNvPr>
          <p:cNvSpPr txBox="1">
            <a:spLocks/>
          </p:cNvSpPr>
          <p:nvPr/>
        </p:nvSpPr>
        <p:spPr>
          <a:xfrm>
            <a:off x="1436076" y="2765668"/>
            <a:ext cx="931984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The fundamental differences between the RDF and LPG models have influence on what and how we can model our data.</a:t>
            </a:r>
            <a:endParaRPr lang="en-NL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02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Afbeelding 20">
            <a:extLst>
              <a:ext uri="{FF2B5EF4-FFF2-40B4-BE49-F238E27FC236}">
                <a16:creationId xmlns:a16="http://schemas.microsoft.com/office/drawing/2014/main" id="{EDF96F7E-DBB3-46D2-B67E-E060ACDA1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b="38095"/>
          <a:stretch/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3C28BE8-5208-447C-BC73-4B7827822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460" y="679938"/>
            <a:ext cx="9319846" cy="1325563"/>
          </a:xfrm>
        </p:spPr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Attributes</a:t>
            </a:r>
            <a:endParaRPr lang="en-NL" dirty="0">
              <a:latin typeface="Georgia" panose="02040502050405020303" pitchFamily="18" charset="0"/>
            </a:endParaRP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10C87AC-F454-4580-94DF-BEF06AB84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6460" y="2005501"/>
            <a:ext cx="3386697" cy="50122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>
                <a:latin typeface="+mj-lt"/>
              </a:rPr>
              <a:t>LPG can hold attributes on nodes</a:t>
            </a:r>
          </a:p>
          <a:p>
            <a:pPr marL="0" indent="0">
              <a:buNone/>
            </a:pPr>
            <a:endParaRPr lang="en-US" sz="1600" dirty="0">
              <a:latin typeface="+mj-lt"/>
            </a:endParaRPr>
          </a:p>
          <a:p>
            <a:pPr marL="0" indent="0">
              <a:buNone/>
            </a:pPr>
            <a:r>
              <a:rPr lang="en-US" sz="1600" dirty="0">
                <a:latin typeface="+mj-lt"/>
              </a:rPr>
              <a:t>RDF is more atomic, but also more expressive</a:t>
            </a:r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91C4FDFB-9A8B-4AB7-8867-6EB9DFE890F0}"/>
              </a:ext>
            </a:extLst>
          </p:cNvPr>
          <p:cNvSpPr/>
          <p:nvPr/>
        </p:nvSpPr>
        <p:spPr>
          <a:xfrm>
            <a:off x="6577379" y="2766219"/>
            <a:ext cx="1325562" cy="1325562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Kitchen</a:t>
            </a:r>
            <a:endParaRPr lang="en-NL" b="1" dirty="0">
              <a:solidFill>
                <a:schemeClr val="bg1"/>
              </a:solidFill>
            </a:endParaRPr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DA63BD95-EB46-44C4-AAE1-410B07360942}"/>
              </a:ext>
            </a:extLst>
          </p:cNvPr>
          <p:cNvSpPr/>
          <p:nvPr/>
        </p:nvSpPr>
        <p:spPr>
          <a:xfrm>
            <a:off x="9642491" y="2766219"/>
            <a:ext cx="1325562" cy="1325562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Wall</a:t>
            </a:r>
            <a:endParaRPr lang="en-NL" b="1" dirty="0">
              <a:solidFill>
                <a:schemeClr val="bg1"/>
              </a:solidFill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7B4E64E-BE0D-4B13-894F-C5751F486A53}"/>
              </a:ext>
            </a:extLst>
          </p:cNvPr>
          <p:cNvSpPr txBox="1"/>
          <p:nvPr/>
        </p:nvSpPr>
        <p:spPr>
          <a:xfrm>
            <a:off x="5889547" y="4114012"/>
            <a:ext cx="2701225" cy="2553891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Type: </a:t>
            </a:r>
            <a:r>
              <a:rPr lang="en-US" dirty="0" err="1">
                <a:solidFill>
                  <a:schemeClr val="bg1"/>
                </a:solidFill>
                <a:latin typeface="+mj-lt"/>
              </a:rPr>
              <a:t>NamedIndividual</a:t>
            </a: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Type2: Space</a:t>
            </a: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Type3: Kitchen</a:t>
            </a: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Label: “</a:t>
            </a:r>
            <a:r>
              <a:rPr lang="en-US" dirty="0" err="1">
                <a:solidFill>
                  <a:schemeClr val="bg1"/>
                </a:solidFill>
                <a:latin typeface="+mj-lt"/>
              </a:rPr>
              <a:t>Kitchen”@en</a:t>
            </a:r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Room number: “1”</a:t>
            </a: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Area: “15”</a:t>
            </a: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Name: “Kitchen of Alex”</a:t>
            </a: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Volume: “45”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B1195E65-D510-4668-9FE1-95D7AFC9103E}"/>
              </a:ext>
            </a:extLst>
          </p:cNvPr>
          <p:cNvSpPr txBox="1"/>
          <p:nvPr/>
        </p:nvSpPr>
        <p:spPr>
          <a:xfrm>
            <a:off x="8835817" y="4110346"/>
            <a:ext cx="2938910" cy="1634490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Type: Element</a:t>
            </a: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Name: “Load bearing wall”</a:t>
            </a: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Color: “White”</a:t>
            </a: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Width: “300”</a:t>
            </a: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Length: “3000”</a:t>
            </a:r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1D82CEA5-953F-47CB-90AE-0071ADF95370}"/>
              </a:ext>
            </a:extLst>
          </p:cNvPr>
          <p:cNvCxnSpPr>
            <a:cxnSpLocks/>
            <a:stCxn id="5" idx="6"/>
            <a:endCxn id="6" idx="2"/>
          </p:cNvCxnSpPr>
          <p:nvPr/>
        </p:nvCxnSpPr>
        <p:spPr>
          <a:xfrm>
            <a:off x="7902941" y="3429000"/>
            <a:ext cx="1739550" cy="0"/>
          </a:xfrm>
          <a:prstGeom prst="line">
            <a:avLst/>
          </a:prstGeom>
          <a:ln w="38100">
            <a:solidFill>
              <a:schemeClr val="accent4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kstvak 11">
            <a:extLst>
              <a:ext uri="{FF2B5EF4-FFF2-40B4-BE49-F238E27FC236}">
                <a16:creationId xmlns:a16="http://schemas.microsoft.com/office/drawing/2014/main" id="{9902B335-ED73-4199-9DE0-24A6A40E3525}"/>
              </a:ext>
            </a:extLst>
          </p:cNvPr>
          <p:cNvSpPr txBox="1"/>
          <p:nvPr/>
        </p:nvSpPr>
        <p:spPr>
          <a:xfrm>
            <a:off x="7539053" y="3041103"/>
            <a:ext cx="244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</a:rPr>
              <a:t>Adjacent element</a:t>
            </a:r>
            <a:endParaRPr lang="en-NL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ijdelijke aanduiding voor inhoud 3">
            <a:extLst>
              <a:ext uri="{FF2B5EF4-FFF2-40B4-BE49-F238E27FC236}">
                <a16:creationId xmlns:a16="http://schemas.microsoft.com/office/drawing/2014/main" id="{E1B9283E-9911-44E2-84AF-447E0FBB7AC2}"/>
              </a:ext>
            </a:extLst>
          </p:cNvPr>
          <p:cNvSpPr txBox="1">
            <a:spLocks/>
          </p:cNvSpPr>
          <p:nvPr/>
        </p:nvSpPr>
        <p:spPr>
          <a:xfrm>
            <a:off x="10866438" y="0"/>
            <a:ext cx="1325562" cy="679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600" dirty="0">
                <a:solidFill>
                  <a:schemeClr val="accent4"/>
                </a:solidFill>
                <a:latin typeface="+mj-lt"/>
              </a:rPr>
              <a:t>LPG</a:t>
            </a:r>
          </a:p>
        </p:txBody>
      </p:sp>
    </p:spTree>
    <p:extLst>
      <p:ext uri="{BB962C8B-B14F-4D97-AF65-F5344CB8AC3E}">
        <p14:creationId xmlns:p14="http://schemas.microsoft.com/office/powerpoint/2010/main" val="214561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uiExpand="1" build="p"/>
      <p:bldP spid="5" grpId="0" animBg="1"/>
      <p:bldP spid="6" grpId="0" animBg="1"/>
      <p:bldP spid="7" grpId="0" animBg="1"/>
      <p:bldP spid="8" grpId="0" animBg="1"/>
      <p:bldP spid="12" grpId="0"/>
      <p:bldP spid="16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Afbeelding 20">
            <a:extLst>
              <a:ext uri="{FF2B5EF4-FFF2-40B4-BE49-F238E27FC236}">
                <a16:creationId xmlns:a16="http://schemas.microsoft.com/office/drawing/2014/main" id="{EDF96F7E-DBB3-46D2-B67E-E060ACDA1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b="38095"/>
          <a:stretch/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3C28BE8-5208-447C-BC73-4B7827822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460" y="679938"/>
            <a:ext cx="9319846" cy="1325563"/>
          </a:xfrm>
        </p:spPr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Attributes</a:t>
            </a:r>
            <a:endParaRPr lang="en-NL" dirty="0">
              <a:latin typeface="Georgia" panose="02040502050405020303" pitchFamily="18" charset="0"/>
            </a:endParaRP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10C87AC-F454-4580-94DF-BEF06AB84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6460" y="2005501"/>
            <a:ext cx="3386697" cy="50122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>
                <a:latin typeface="+mj-lt"/>
              </a:rPr>
              <a:t>LPG can hold attributes on nodes</a:t>
            </a:r>
          </a:p>
          <a:p>
            <a:pPr marL="0" indent="0">
              <a:buNone/>
            </a:pPr>
            <a:endParaRPr lang="en-US" sz="1600" dirty="0">
              <a:latin typeface="+mj-lt"/>
            </a:endParaRPr>
          </a:p>
          <a:p>
            <a:pPr marL="0" indent="0">
              <a:buNone/>
            </a:pPr>
            <a:r>
              <a:rPr lang="en-US" sz="1600" dirty="0">
                <a:latin typeface="+mj-lt"/>
              </a:rPr>
              <a:t>RDF is more atomic </a:t>
            </a:r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91C4FDFB-9A8B-4AB7-8867-6EB9DFE890F0}"/>
              </a:ext>
            </a:extLst>
          </p:cNvPr>
          <p:cNvSpPr/>
          <p:nvPr/>
        </p:nvSpPr>
        <p:spPr>
          <a:xfrm>
            <a:off x="6577379" y="2766219"/>
            <a:ext cx="1325562" cy="1325562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:Kitchen</a:t>
            </a:r>
            <a:endParaRPr lang="en-NL" b="1" dirty="0">
              <a:solidFill>
                <a:schemeClr val="bg1"/>
              </a:solidFill>
            </a:endParaRPr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DA63BD95-EB46-44C4-AAE1-410B07360942}"/>
              </a:ext>
            </a:extLst>
          </p:cNvPr>
          <p:cNvSpPr/>
          <p:nvPr/>
        </p:nvSpPr>
        <p:spPr>
          <a:xfrm>
            <a:off x="9642491" y="2766219"/>
            <a:ext cx="1325562" cy="1325562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:Wall</a:t>
            </a:r>
            <a:endParaRPr lang="en-NL" b="1" dirty="0">
              <a:solidFill>
                <a:schemeClr val="bg1"/>
              </a:solidFill>
            </a:endParaRPr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1D82CEA5-953F-47CB-90AE-0071ADF95370}"/>
              </a:ext>
            </a:extLst>
          </p:cNvPr>
          <p:cNvCxnSpPr>
            <a:cxnSpLocks/>
            <a:stCxn id="5" idx="6"/>
            <a:endCxn id="6" idx="2"/>
          </p:cNvCxnSpPr>
          <p:nvPr/>
        </p:nvCxnSpPr>
        <p:spPr>
          <a:xfrm>
            <a:off x="7902941" y="3429000"/>
            <a:ext cx="1739550" cy="0"/>
          </a:xfrm>
          <a:prstGeom prst="line">
            <a:avLst/>
          </a:prstGeom>
          <a:ln w="38100">
            <a:solidFill>
              <a:schemeClr val="accent4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Ovaal 9">
            <a:extLst>
              <a:ext uri="{FF2B5EF4-FFF2-40B4-BE49-F238E27FC236}">
                <a16:creationId xmlns:a16="http://schemas.microsoft.com/office/drawing/2014/main" id="{212564CE-E0F9-44FF-969F-15DB59DF47CC}"/>
              </a:ext>
            </a:extLst>
          </p:cNvPr>
          <p:cNvSpPr/>
          <p:nvPr/>
        </p:nvSpPr>
        <p:spPr>
          <a:xfrm>
            <a:off x="5517723" y="1749123"/>
            <a:ext cx="763281" cy="763281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:Named Individual</a:t>
            </a:r>
            <a:endParaRPr lang="en-NL" sz="1000" b="1" dirty="0">
              <a:solidFill>
                <a:schemeClr val="bg1"/>
              </a:solidFill>
            </a:endParaRPr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CBB3E4B6-5446-44B7-80A6-9B781FB2C7BE}"/>
              </a:ext>
            </a:extLst>
          </p:cNvPr>
          <p:cNvSpPr/>
          <p:nvPr/>
        </p:nvSpPr>
        <p:spPr>
          <a:xfrm>
            <a:off x="5517563" y="3668469"/>
            <a:ext cx="763281" cy="763281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:Kitchen</a:t>
            </a:r>
            <a:endParaRPr lang="en-NL" sz="1000" b="1" dirty="0">
              <a:solidFill>
                <a:schemeClr val="bg1"/>
              </a:solidFill>
            </a:endParaRPr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4F9011B5-5BF4-442B-B8B7-D244C8040832}"/>
              </a:ext>
            </a:extLst>
          </p:cNvPr>
          <p:cNvSpPr/>
          <p:nvPr/>
        </p:nvSpPr>
        <p:spPr>
          <a:xfrm>
            <a:off x="8396305" y="1931047"/>
            <a:ext cx="763281" cy="763281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:Space</a:t>
            </a:r>
            <a:endParaRPr lang="en-NL" sz="1000" b="1" dirty="0">
              <a:solidFill>
                <a:schemeClr val="bg1"/>
              </a:solidFill>
            </a:endParaRPr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B1EF5BD4-9D81-4023-A34C-F75A5050D69A}"/>
              </a:ext>
            </a:extLst>
          </p:cNvPr>
          <p:cNvSpPr/>
          <p:nvPr/>
        </p:nvSpPr>
        <p:spPr>
          <a:xfrm>
            <a:off x="7900169" y="4383818"/>
            <a:ext cx="1325562" cy="31120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“</a:t>
            </a:r>
            <a:r>
              <a:rPr lang="en-US" sz="1000" b="1" dirty="0" err="1">
                <a:solidFill>
                  <a:schemeClr val="bg1"/>
                </a:solidFill>
              </a:rPr>
              <a:t>Kitchen”@en</a:t>
            </a:r>
            <a:endParaRPr lang="en-NL" sz="1000" b="1" dirty="0">
              <a:solidFill>
                <a:schemeClr val="bg1"/>
              </a:solidFill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6CEBEAAF-9F09-492D-96B7-32D5D12EF395}"/>
              </a:ext>
            </a:extLst>
          </p:cNvPr>
          <p:cNvSpPr/>
          <p:nvPr/>
        </p:nvSpPr>
        <p:spPr>
          <a:xfrm>
            <a:off x="5716704" y="6022458"/>
            <a:ext cx="1325562" cy="31120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“Kitchen of Alex”</a:t>
            </a:r>
            <a:endParaRPr lang="en-NL" sz="1000" b="1" dirty="0">
              <a:solidFill>
                <a:schemeClr val="bg1"/>
              </a:solidFill>
            </a:endParaRP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6FBCD997-6DA4-4D1F-8574-BD0593E247BA}"/>
              </a:ext>
            </a:extLst>
          </p:cNvPr>
          <p:cNvSpPr/>
          <p:nvPr/>
        </p:nvSpPr>
        <p:spPr>
          <a:xfrm>
            <a:off x="7240160" y="6026708"/>
            <a:ext cx="1325562" cy="31120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“1”</a:t>
            </a:r>
            <a:endParaRPr lang="en-NL" sz="1000" b="1" dirty="0">
              <a:solidFill>
                <a:schemeClr val="bg1"/>
              </a:solidFill>
            </a:endParaRP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4E54608A-102B-4816-912A-93C75238B401}"/>
              </a:ext>
            </a:extLst>
          </p:cNvPr>
          <p:cNvSpPr/>
          <p:nvPr/>
        </p:nvSpPr>
        <p:spPr>
          <a:xfrm>
            <a:off x="5680697" y="466210"/>
            <a:ext cx="1325562" cy="31120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“15”</a:t>
            </a:r>
            <a:endParaRPr lang="en-NL" sz="1000" b="1" dirty="0">
              <a:solidFill>
                <a:schemeClr val="bg1"/>
              </a:solidFill>
            </a:endParaRP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59570B4B-4135-4D2A-B688-3EB996CBF84E}"/>
              </a:ext>
            </a:extLst>
          </p:cNvPr>
          <p:cNvSpPr/>
          <p:nvPr/>
        </p:nvSpPr>
        <p:spPr>
          <a:xfrm>
            <a:off x="7634945" y="466211"/>
            <a:ext cx="1325562" cy="31120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“45”</a:t>
            </a:r>
            <a:endParaRPr lang="en-NL" sz="1000" b="1" dirty="0">
              <a:solidFill>
                <a:schemeClr val="bg1"/>
              </a:solidFill>
            </a:endParaRP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019E83EF-2E3D-4CE9-AFA4-8F1BF93CC6D3}"/>
              </a:ext>
            </a:extLst>
          </p:cNvPr>
          <p:cNvSpPr/>
          <p:nvPr/>
        </p:nvSpPr>
        <p:spPr>
          <a:xfrm>
            <a:off x="9642491" y="466209"/>
            <a:ext cx="1325562" cy="31120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“Load bearing wall”</a:t>
            </a:r>
            <a:endParaRPr lang="en-NL" sz="1000" b="1" dirty="0">
              <a:solidFill>
                <a:schemeClr val="bg1"/>
              </a:solidFill>
            </a:endParaRPr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id="{49FE29C1-80CB-44C5-997B-47E9469C4FAD}"/>
              </a:ext>
            </a:extLst>
          </p:cNvPr>
          <p:cNvSpPr/>
          <p:nvPr/>
        </p:nvSpPr>
        <p:spPr>
          <a:xfrm>
            <a:off x="10635915" y="4440822"/>
            <a:ext cx="1325562" cy="31120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“White”</a:t>
            </a:r>
            <a:endParaRPr lang="en-NL" sz="1000" b="1" dirty="0">
              <a:solidFill>
                <a:schemeClr val="bg1"/>
              </a:solidFill>
            </a:endParaRPr>
          </a:p>
        </p:txBody>
      </p:sp>
      <p:sp>
        <p:nvSpPr>
          <p:cNvPr id="24" name="Ovaal 23">
            <a:extLst>
              <a:ext uri="{FF2B5EF4-FFF2-40B4-BE49-F238E27FC236}">
                <a16:creationId xmlns:a16="http://schemas.microsoft.com/office/drawing/2014/main" id="{869B5FE4-D243-4D58-A60D-C986EB8B30D8}"/>
              </a:ext>
            </a:extLst>
          </p:cNvPr>
          <p:cNvSpPr/>
          <p:nvPr/>
        </p:nvSpPr>
        <p:spPr>
          <a:xfrm>
            <a:off x="11152258" y="1367482"/>
            <a:ext cx="763281" cy="763281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:Element</a:t>
            </a:r>
            <a:endParaRPr lang="en-NL" sz="1000" b="1" dirty="0">
              <a:solidFill>
                <a:schemeClr val="bg1"/>
              </a:solidFill>
            </a:endParaRPr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F774125A-7D93-4B7E-9F3F-C1CABF089842}"/>
              </a:ext>
            </a:extLst>
          </p:cNvPr>
          <p:cNvSpPr/>
          <p:nvPr/>
        </p:nvSpPr>
        <p:spPr>
          <a:xfrm>
            <a:off x="9106314" y="6022458"/>
            <a:ext cx="1325562" cy="31120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“300”</a:t>
            </a:r>
            <a:endParaRPr lang="en-NL" sz="1000" b="1" dirty="0">
              <a:solidFill>
                <a:schemeClr val="bg1"/>
              </a:solidFill>
            </a:endParaRPr>
          </a:p>
        </p:txBody>
      </p:sp>
      <p:sp>
        <p:nvSpPr>
          <p:cNvPr id="26" name="Rechthoek 25">
            <a:extLst>
              <a:ext uri="{FF2B5EF4-FFF2-40B4-BE49-F238E27FC236}">
                <a16:creationId xmlns:a16="http://schemas.microsoft.com/office/drawing/2014/main" id="{D3C9163A-2408-4A98-ACC6-ABC4051736BA}"/>
              </a:ext>
            </a:extLst>
          </p:cNvPr>
          <p:cNvSpPr/>
          <p:nvPr/>
        </p:nvSpPr>
        <p:spPr>
          <a:xfrm>
            <a:off x="10635915" y="6047421"/>
            <a:ext cx="1325562" cy="31120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“3000”</a:t>
            </a:r>
            <a:endParaRPr lang="en-NL" sz="1000" b="1" dirty="0">
              <a:solidFill>
                <a:schemeClr val="bg1"/>
              </a:solidFill>
            </a:endParaRP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8A18D68A-9333-4F3F-A664-2FE30AA40450}"/>
              </a:ext>
            </a:extLst>
          </p:cNvPr>
          <p:cNvSpPr txBox="1"/>
          <p:nvPr/>
        </p:nvSpPr>
        <p:spPr>
          <a:xfrm>
            <a:off x="7548508" y="3059668"/>
            <a:ext cx="244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</a:rPr>
              <a:t>:</a:t>
            </a:r>
            <a:r>
              <a:rPr lang="en-US" b="1" dirty="0" err="1">
                <a:solidFill>
                  <a:schemeClr val="bg1"/>
                </a:solidFill>
                <a:latin typeface="+mj-lt"/>
              </a:rPr>
              <a:t>adjacentElement</a:t>
            </a:r>
            <a:endParaRPr lang="en-NL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id="{0E8B1684-B958-4FA9-A989-4C5A068302E9}"/>
              </a:ext>
            </a:extLst>
          </p:cNvPr>
          <p:cNvCxnSpPr>
            <a:cxnSpLocks/>
            <a:stCxn id="5" idx="7"/>
            <a:endCxn id="15" idx="3"/>
          </p:cNvCxnSpPr>
          <p:nvPr/>
        </p:nvCxnSpPr>
        <p:spPr>
          <a:xfrm flipV="1">
            <a:off x="7708817" y="2582548"/>
            <a:ext cx="799268" cy="377795"/>
          </a:xfrm>
          <a:prstGeom prst="line">
            <a:avLst/>
          </a:prstGeom>
          <a:ln w="38100">
            <a:solidFill>
              <a:schemeClr val="accent4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Rechte verbindingslijn 30">
            <a:extLst>
              <a:ext uri="{FF2B5EF4-FFF2-40B4-BE49-F238E27FC236}">
                <a16:creationId xmlns:a16="http://schemas.microsoft.com/office/drawing/2014/main" id="{5A734F56-15AB-48E8-A8D1-9B51E295925E}"/>
              </a:ext>
            </a:extLst>
          </p:cNvPr>
          <p:cNvCxnSpPr>
            <a:cxnSpLocks/>
            <a:stCxn id="5" idx="2"/>
            <a:endCxn id="14" idx="7"/>
          </p:cNvCxnSpPr>
          <p:nvPr/>
        </p:nvCxnSpPr>
        <p:spPr>
          <a:xfrm flipH="1">
            <a:off x="6169064" y="3429000"/>
            <a:ext cx="408315" cy="351249"/>
          </a:xfrm>
          <a:prstGeom prst="line">
            <a:avLst/>
          </a:prstGeom>
          <a:ln w="38100">
            <a:solidFill>
              <a:schemeClr val="accent4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Rechte verbindingslijn 35">
            <a:extLst>
              <a:ext uri="{FF2B5EF4-FFF2-40B4-BE49-F238E27FC236}">
                <a16:creationId xmlns:a16="http://schemas.microsoft.com/office/drawing/2014/main" id="{F0B91C02-1C4C-4A9D-92F3-271755BC2CEC}"/>
              </a:ext>
            </a:extLst>
          </p:cNvPr>
          <p:cNvCxnSpPr>
            <a:cxnSpLocks/>
            <a:stCxn id="5" idx="1"/>
            <a:endCxn id="10" idx="5"/>
          </p:cNvCxnSpPr>
          <p:nvPr/>
        </p:nvCxnSpPr>
        <p:spPr>
          <a:xfrm flipH="1" flipV="1">
            <a:off x="6169224" y="2400624"/>
            <a:ext cx="602279" cy="559719"/>
          </a:xfrm>
          <a:prstGeom prst="line">
            <a:avLst/>
          </a:prstGeom>
          <a:ln w="38100">
            <a:solidFill>
              <a:schemeClr val="accent4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Rechte verbindingslijn 50">
            <a:extLst>
              <a:ext uri="{FF2B5EF4-FFF2-40B4-BE49-F238E27FC236}">
                <a16:creationId xmlns:a16="http://schemas.microsoft.com/office/drawing/2014/main" id="{E05B3808-DC1B-4815-8684-CB5A556A06A3}"/>
              </a:ext>
            </a:extLst>
          </p:cNvPr>
          <p:cNvCxnSpPr>
            <a:cxnSpLocks/>
            <a:stCxn id="5" idx="3"/>
            <a:endCxn id="17" idx="0"/>
          </p:cNvCxnSpPr>
          <p:nvPr/>
        </p:nvCxnSpPr>
        <p:spPr>
          <a:xfrm flipH="1">
            <a:off x="6379485" y="3897657"/>
            <a:ext cx="392018" cy="2124801"/>
          </a:xfrm>
          <a:prstGeom prst="line">
            <a:avLst/>
          </a:prstGeom>
          <a:ln w="38100">
            <a:solidFill>
              <a:schemeClr val="accent4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Rechte verbindingslijn 56">
            <a:extLst>
              <a:ext uri="{FF2B5EF4-FFF2-40B4-BE49-F238E27FC236}">
                <a16:creationId xmlns:a16="http://schemas.microsoft.com/office/drawing/2014/main" id="{62A25C86-95CA-4215-A7BC-BEFA230E687E}"/>
              </a:ext>
            </a:extLst>
          </p:cNvPr>
          <p:cNvCxnSpPr>
            <a:cxnSpLocks/>
            <a:stCxn id="5" idx="4"/>
            <a:endCxn id="18" idx="0"/>
          </p:cNvCxnSpPr>
          <p:nvPr/>
        </p:nvCxnSpPr>
        <p:spPr>
          <a:xfrm>
            <a:off x="7240160" y="4091781"/>
            <a:ext cx="662781" cy="1934927"/>
          </a:xfrm>
          <a:prstGeom prst="line">
            <a:avLst/>
          </a:prstGeom>
          <a:ln w="38100">
            <a:solidFill>
              <a:schemeClr val="accent4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Rechte verbindingslijn 59">
            <a:extLst>
              <a:ext uri="{FF2B5EF4-FFF2-40B4-BE49-F238E27FC236}">
                <a16:creationId xmlns:a16="http://schemas.microsoft.com/office/drawing/2014/main" id="{1F36EF65-AF9A-46D6-8C03-A40B5EA3C791}"/>
              </a:ext>
            </a:extLst>
          </p:cNvPr>
          <p:cNvCxnSpPr>
            <a:cxnSpLocks/>
            <a:stCxn id="5" idx="5"/>
            <a:endCxn id="16" idx="0"/>
          </p:cNvCxnSpPr>
          <p:nvPr/>
        </p:nvCxnSpPr>
        <p:spPr>
          <a:xfrm>
            <a:off x="7708817" y="3897657"/>
            <a:ext cx="854133" cy="486161"/>
          </a:xfrm>
          <a:prstGeom prst="line">
            <a:avLst/>
          </a:prstGeom>
          <a:ln w="38100">
            <a:solidFill>
              <a:schemeClr val="accent4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Rechte verbindingslijn 62">
            <a:extLst>
              <a:ext uri="{FF2B5EF4-FFF2-40B4-BE49-F238E27FC236}">
                <a16:creationId xmlns:a16="http://schemas.microsoft.com/office/drawing/2014/main" id="{30E53792-6065-4849-9FED-7E72124BDC11}"/>
              </a:ext>
            </a:extLst>
          </p:cNvPr>
          <p:cNvCxnSpPr>
            <a:cxnSpLocks/>
            <a:stCxn id="5" idx="0"/>
            <a:endCxn id="19" idx="2"/>
          </p:cNvCxnSpPr>
          <p:nvPr/>
        </p:nvCxnSpPr>
        <p:spPr>
          <a:xfrm flipH="1" flipV="1">
            <a:off x="6343478" y="777417"/>
            <a:ext cx="896682" cy="1988802"/>
          </a:xfrm>
          <a:prstGeom prst="line">
            <a:avLst/>
          </a:prstGeom>
          <a:ln w="38100">
            <a:solidFill>
              <a:schemeClr val="accent4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Rechte verbindingslijn 65">
            <a:extLst>
              <a:ext uri="{FF2B5EF4-FFF2-40B4-BE49-F238E27FC236}">
                <a16:creationId xmlns:a16="http://schemas.microsoft.com/office/drawing/2014/main" id="{C4C6C76D-A3C1-4FDD-9C57-2F18A3B476D0}"/>
              </a:ext>
            </a:extLst>
          </p:cNvPr>
          <p:cNvCxnSpPr>
            <a:cxnSpLocks/>
            <a:stCxn id="5" idx="0"/>
            <a:endCxn id="20" idx="2"/>
          </p:cNvCxnSpPr>
          <p:nvPr/>
        </p:nvCxnSpPr>
        <p:spPr>
          <a:xfrm flipV="1">
            <a:off x="7240160" y="777418"/>
            <a:ext cx="1057566" cy="1988801"/>
          </a:xfrm>
          <a:prstGeom prst="line">
            <a:avLst/>
          </a:prstGeom>
          <a:ln w="38100">
            <a:solidFill>
              <a:schemeClr val="accent4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Rechte verbindingslijn 68">
            <a:extLst>
              <a:ext uri="{FF2B5EF4-FFF2-40B4-BE49-F238E27FC236}">
                <a16:creationId xmlns:a16="http://schemas.microsoft.com/office/drawing/2014/main" id="{1C6E76BB-7573-4E81-A2AE-D58CE4E30272}"/>
              </a:ext>
            </a:extLst>
          </p:cNvPr>
          <p:cNvCxnSpPr>
            <a:cxnSpLocks/>
            <a:stCxn id="6" idx="0"/>
            <a:endCxn id="22" idx="2"/>
          </p:cNvCxnSpPr>
          <p:nvPr/>
        </p:nvCxnSpPr>
        <p:spPr>
          <a:xfrm flipV="1">
            <a:off x="10305272" y="777416"/>
            <a:ext cx="0" cy="1988803"/>
          </a:xfrm>
          <a:prstGeom prst="line">
            <a:avLst/>
          </a:prstGeom>
          <a:ln w="38100">
            <a:solidFill>
              <a:schemeClr val="accent4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Rechte verbindingslijn 72">
            <a:extLst>
              <a:ext uri="{FF2B5EF4-FFF2-40B4-BE49-F238E27FC236}">
                <a16:creationId xmlns:a16="http://schemas.microsoft.com/office/drawing/2014/main" id="{63A5A28E-AF59-435E-8B17-759F73631B75}"/>
              </a:ext>
            </a:extLst>
          </p:cNvPr>
          <p:cNvCxnSpPr>
            <a:cxnSpLocks/>
            <a:stCxn id="6" idx="7"/>
            <a:endCxn id="24" idx="3"/>
          </p:cNvCxnSpPr>
          <p:nvPr/>
        </p:nvCxnSpPr>
        <p:spPr>
          <a:xfrm flipV="1">
            <a:off x="10773929" y="2018983"/>
            <a:ext cx="490109" cy="941360"/>
          </a:xfrm>
          <a:prstGeom prst="line">
            <a:avLst/>
          </a:prstGeom>
          <a:ln w="38100">
            <a:solidFill>
              <a:schemeClr val="accent4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Rechte verbindingslijn 79">
            <a:extLst>
              <a:ext uri="{FF2B5EF4-FFF2-40B4-BE49-F238E27FC236}">
                <a16:creationId xmlns:a16="http://schemas.microsoft.com/office/drawing/2014/main" id="{2D92E870-93DD-4844-8AE5-1225B78D8775}"/>
              </a:ext>
            </a:extLst>
          </p:cNvPr>
          <p:cNvCxnSpPr>
            <a:cxnSpLocks/>
            <a:stCxn id="6" idx="5"/>
            <a:endCxn id="23" idx="0"/>
          </p:cNvCxnSpPr>
          <p:nvPr/>
        </p:nvCxnSpPr>
        <p:spPr>
          <a:xfrm>
            <a:off x="10773929" y="3897657"/>
            <a:ext cx="524767" cy="543165"/>
          </a:xfrm>
          <a:prstGeom prst="line">
            <a:avLst/>
          </a:prstGeom>
          <a:ln w="38100">
            <a:solidFill>
              <a:schemeClr val="accent4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Rechte verbindingslijn 84">
            <a:extLst>
              <a:ext uri="{FF2B5EF4-FFF2-40B4-BE49-F238E27FC236}">
                <a16:creationId xmlns:a16="http://schemas.microsoft.com/office/drawing/2014/main" id="{909572D3-E232-4EC0-B232-CEC371F4A451}"/>
              </a:ext>
            </a:extLst>
          </p:cNvPr>
          <p:cNvCxnSpPr>
            <a:cxnSpLocks/>
            <a:stCxn id="6" idx="4"/>
            <a:endCxn id="26" idx="0"/>
          </p:cNvCxnSpPr>
          <p:nvPr/>
        </p:nvCxnSpPr>
        <p:spPr>
          <a:xfrm>
            <a:off x="10305272" y="4091781"/>
            <a:ext cx="993424" cy="1955640"/>
          </a:xfrm>
          <a:prstGeom prst="line">
            <a:avLst/>
          </a:prstGeom>
          <a:ln w="38100">
            <a:solidFill>
              <a:schemeClr val="accent4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Rechte verbindingslijn 87">
            <a:extLst>
              <a:ext uri="{FF2B5EF4-FFF2-40B4-BE49-F238E27FC236}">
                <a16:creationId xmlns:a16="http://schemas.microsoft.com/office/drawing/2014/main" id="{B9F65C2E-907B-4A37-9EB9-C4776100190B}"/>
              </a:ext>
            </a:extLst>
          </p:cNvPr>
          <p:cNvCxnSpPr>
            <a:cxnSpLocks/>
            <a:stCxn id="6" idx="3"/>
            <a:endCxn id="25" idx="0"/>
          </p:cNvCxnSpPr>
          <p:nvPr/>
        </p:nvCxnSpPr>
        <p:spPr>
          <a:xfrm flipH="1">
            <a:off x="9769095" y="3897657"/>
            <a:ext cx="67520" cy="2124801"/>
          </a:xfrm>
          <a:prstGeom prst="line">
            <a:avLst/>
          </a:prstGeom>
          <a:ln w="38100">
            <a:solidFill>
              <a:schemeClr val="accent4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1" name="Tekstvak 90">
            <a:extLst>
              <a:ext uri="{FF2B5EF4-FFF2-40B4-BE49-F238E27FC236}">
                <a16:creationId xmlns:a16="http://schemas.microsoft.com/office/drawing/2014/main" id="{5B16B2D5-9FC8-498F-934F-8EFA8E85CDDD}"/>
              </a:ext>
            </a:extLst>
          </p:cNvPr>
          <p:cNvSpPr txBox="1"/>
          <p:nvPr/>
        </p:nvSpPr>
        <p:spPr>
          <a:xfrm rot="16851955">
            <a:off x="5221939" y="4813236"/>
            <a:ext cx="244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</a:rPr>
              <a:t>:name</a:t>
            </a:r>
            <a:endParaRPr lang="en-NL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2" name="Tekstvak 91">
            <a:extLst>
              <a:ext uri="{FF2B5EF4-FFF2-40B4-BE49-F238E27FC236}">
                <a16:creationId xmlns:a16="http://schemas.microsoft.com/office/drawing/2014/main" id="{1764A1B0-F058-48E0-9909-887801587CDB}"/>
              </a:ext>
            </a:extLst>
          </p:cNvPr>
          <p:cNvSpPr txBox="1"/>
          <p:nvPr/>
        </p:nvSpPr>
        <p:spPr>
          <a:xfrm rot="4257852">
            <a:off x="6466743" y="4738800"/>
            <a:ext cx="244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</a:rPr>
              <a:t>:</a:t>
            </a:r>
            <a:r>
              <a:rPr lang="en-US" b="1" dirty="0" err="1">
                <a:solidFill>
                  <a:schemeClr val="bg1"/>
                </a:solidFill>
                <a:latin typeface="+mj-lt"/>
              </a:rPr>
              <a:t>roomNumber</a:t>
            </a:r>
            <a:endParaRPr lang="en-NL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3" name="Tekstvak 92">
            <a:extLst>
              <a:ext uri="{FF2B5EF4-FFF2-40B4-BE49-F238E27FC236}">
                <a16:creationId xmlns:a16="http://schemas.microsoft.com/office/drawing/2014/main" id="{4D927040-7CCB-4FAC-9BC2-5651F1F42CB0}"/>
              </a:ext>
            </a:extLst>
          </p:cNvPr>
          <p:cNvSpPr txBox="1"/>
          <p:nvPr/>
        </p:nvSpPr>
        <p:spPr>
          <a:xfrm rot="19335020">
            <a:off x="5052254" y="3276771"/>
            <a:ext cx="244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</a:rPr>
              <a:t>:type</a:t>
            </a:r>
            <a:endParaRPr lang="en-NL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4" name="Tekstvak 93">
            <a:extLst>
              <a:ext uri="{FF2B5EF4-FFF2-40B4-BE49-F238E27FC236}">
                <a16:creationId xmlns:a16="http://schemas.microsoft.com/office/drawing/2014/main" id="{523EBD5E-0070-461B-8A76-2AD48C472311}"/>
              </a:ext>
            </a:extLst>
          </p:cNvPr>
          <p:cNvSpPr txBox="1"/>
          <p:nvPr/>
        </p:nvSpPr>
        <p:spPr>
          <a:xfrm rot="2591146">
            <a:off x="5401039" y="2450745"/>
            <a:ext cx="244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</a:rPr>
              <a:t>:type</a:t>
            </a:r>
            <a:endParaRPr lang="en-NL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5" name="Tekstvak 94">
            <a:extLst>
              <a:ext uri="{FF2B5EF4-FFF2-40B4-BE49-F238E27FC236}">
                <a16:creationId xmlns:a16="http://schemas.microsoft.com/office/drawing/2014/main" id="{DCF863C9-9B68-42C0-931E-883C835260F1}"/>
              </a:ext>
            </a:extLst>
          </p:cNvPr>
          <p:cNvSpPr txBox="1"/>
          <p:nvPr/>
        </p:nvSpPr>
        <p:spPr>
          <a:xfrm rot="3943846">
            <a:off x="5592460" y="1365255"/>
            <a:ext cx="244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</a:rPr>
              <a:t>:area</a:t>
            </a:r>
            <a:endParaRPr lang="en-NL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6" name="Tekstvak 95">
            <a:extLst>
              <a:ext uri="{FF2B5EF4-FFF2-40B4-BE49-F238E27FC236}">
                <a16:creationId xmlns:a16="http://schemas.microsoft.com/office/drawing/2014/main" id="{8718F07C-FFB5-4F8D-B0A1-1F5332559AE9}"/>
              </a:ext>
            </a:extLst>
          </p:cNvPr>
          <p:cNvSpPr txBox="1"/>
          <p:nvPr/>
        </p:nvSpPr>
        <p:spPr>
          <a:xfrm rot="17885051">
            <a:off x="6508827" y="1409957"/>
            <a:ext cx="244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</a:rPr>
              <a:t>:volume</a:t>
            </a:r>
            <a:endParaRPr lang="en-NL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7" name="Tekstvak 96">
            <a:extLst>
              <a:ext uri="{FF2B5EF4-FFF2-40B4-BE49-F238E27FC236}">
                <a16:creationId xmlns:a16="http://schemas.microsoft.com/office/drawing/2014/main" id="{B393141E-3A31-46F1-ADBC-1306B52FC71F}"/>
              </a:ext>
            </a:extLst>
          </p:cNvPr>
          <p:cNvSpPr txBox="1"/>
          <p:nvPr/>
        </p:nvSpPr>
        <p:spPr>
          <a:xfrm rot="20069296">
            <a:off x="6787384" y="2478952"/>
            <a:ext cx="244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</a:rPr>
              <a:t>:type</a:t>
            </a:r>
            <a:endParaRPr lang="en-NL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9" name="Tekstvak 98">
            <a:extLst>
              <a:ext uri="{FF2B5EF4-FFF2-40B4-BE49-F238E27FC236}">
                <a16:creationId xmlns:a16="http://schemas.microsoft.com/office/drawing/2014/main" id="{D00C8599-E327-448B-B42C-897DA05B9B01}"/>
              </a:ext>
            </a:extLst>
          </p:cNvPr>
          <p:cNvSpPr txBox="1"/>
          <p:nvPr/>
        </p:nvSpPr>
        <p:spPr>
          <a:xfrm rot="17885105">
            <a:off x="9641685" y="2312809"/>
            <a:ext cx="244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</a:rPr>
              <a:t>:type</a:t>
            </a:r>
            <a:endParaRPr lang="en-NL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0" name="Tekstvak 99">
            <a:extLst>
              <a:ext uri="{FF2B5EF4-FFF2-40B4-BE49-F238E27FC236}">
                <a16:creationId xmlns:a16="http://schemas.microsoft.com/office/drawing/2014/main" id="{2603F250-9B45-476A-8C48-3F984E8867B2}"/>
              </a:ext>
            </a:extLst>
          </p:cNvPr>
          <p:cNvSpPr txBox="1"/>
          <p:nvPr/>
        </p:nvSpPr>
        <p:spPr>
          <a:xfrm rot="16366037">
            <a:off x="8455940" y="4827279"/>
            <a:ext cx="244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</a:rPr>
              <a:t>:width</a:t>
            </a:r>
            <a:endParaRPr lang="en-NL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1" name="Tekstvak 100">
            <a:extLst>
              <a:ext uri="{FF2B5EF4-FFF2-40B4-BE49-F238E27FC236}">
                <a16:creationId xmlns:a16="http://schemas.microsoft.com/office/drawing/2014/main" id="{E9011282-3341-4E2A-A4A7-7E62DF2F7AB7}"/>
              </a:ext>
            </a:extLst>
          </p:cNvPr>
          <p:cNvSpPr txBox="1"/>
          <p:nvPr/>
        </p:nvSpPr>
        <p:spPr>
          <a:xfrm rot="3756575">
            <a:off x="9884825" y="5173942"/>
            <a:ext cx="244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</a:rPr>
              <a:t>:length</a:t>
            </a:r>
            <a:endParaRPr lang="en-NL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2" name="Tekstvak 101">
            <a:extLst>
              <a:ext uri="{FF2B5EF4-FFF2-40B4-BE49-F238E27FC236}">
                <a16:creationId xmlns:a16="http://schemas.microsoft.com/office/drawing/2014/main" id="{29653E19-FD12-4FCE-9685-5F4D09B5366B}"/>
              </a:ext>
            </a:extLst>
          </p:cNvPr>
          <p:cNvSpPr txBox="1"/>
          <p:nvPr/>
        </p:nvSpPr>
        <p:spPr>
          <a:xfrm rot="2809925">
            <a:off x="9854308" y="3843580"/>
            <a:ext cx="244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</a:rPr>
              <a:t>:color</a:t>
            </a:r>
            <a:endParaRPr lang="en-NL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3" name="Tekstvak 102">
            <a:extLst>
              <a:ext uri="{FF2B5EF4-FFF2-40B4-BE49-F238E27FC236}">
                <a16:creationId xmlns:a16="http://schemas.microsoft.com/office/drawing/2014/main" id="{158AF583-CED4-405C-9546-B15C8ED51B4C}"/>
              </a:ext>
            </a:extLst>
          </p:cNvPr>
          <p:cNvSpPr txBox="1"/>
          <p:nvPr/>
        </p:nvSpPr>
        <p:spPr>
          <a:xfrm rot="16200000">
            <a:off x="8953724" y="1625872"/>
            <a:ext cx="244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</a:rPr>
              <a:t>:name</a:t>
            </a:r>
            <a:endParaRPr lang="en-NL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4" name="Tijdelijke aanduiding voor inhoud 3">
            <a:extLst>
              <a:ext uri="{FF2B5EF4-FFF2-40B4-BE49-F238E27FC236}">
                <a16:creationId xmlns:a16="http://schemas.microsoft.com/office/drawing/2014/main" id="{12F0E9C0-22BA-4571-B091-B6C74EF582BB}"/>
              </a:ext>
            </a:extLst>
          </p:cNvPr>
          <p:cNvSpPr txBox="1">
            <a:spLocks/>
          </p:cNvSpPr>
          <p:nvPr/>
        </p:nvSpPr>
        <p:spPr>
          <a:xfrm>
            <a:off x="10866438" y="0"/>
            <a:ext cx="1325562" cy="679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600" dirty="0">
                <a:solidFill>
                  <a:schemeClr val="accent4"/>
                </a:solidFill>
                <a:latin typeface="+mj-lt"/>
              </a:rPr>
              <a:t>RDF</a:t>
            </a:r>
          </a:p>
        </p:txBody>
      </p:sp>
    </p:spTree>
    <p:extLst>
      <p:ext uri="{BB962C8B-B14F-4D97-AF65-F5344CB8AC3E}">
        <p14:creationId xmlns:p14="http://schemas.microsoft.com/office/powerpoint/2010/main" val="3443365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91" grpId="0"/>
      <p:bldP spid="92" grpId="0"/>
      <p:bldP spid="93" grpId="0"/>
      <p:bldP spid="94" grpId="0"/>
      <p:bldP spid="95" grpId="0"/>
      <p:bldP spid="96" grpId="0"/>
      <p:bldP spid="97" grpId="0"/>
      <p:bldP spid="99" grpId="0"/>
      <p:bldP spid="100" grpId="0"/>
      <p:bldP spid="101" grpId="0"/>
      <p:bldP spid="102" grpId="0"/>
      <p:bldP spid="103" grpId="0"/>
      <p:bldP spid="104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Afbeelding 20">
            <a:extLst>
              <a:ext uri="{FF2B5EF4-FFF2-40B4-BE49-F238E27FC236}">
                <a16:creationId xmlns:a16="http://schemas.microsoft.com/office/drawing/2014/main" id="{EDF96F7E-DBB3-46D2-B67E-E060ACDA1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b="38095"/>
          <a:stretch/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3C28BE8-5208-447C-BC73-4B7827822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461" y="679938"/>
            <a:ext cx="9319846" cy="1325563"/>
          </a:xfrm>
        </p:spPr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Attributes</a:t>
            </a:r>
            <a:endParaRPr lang="en-NL" dirty="0">
              <a:latin typeface="Georgia" panose="02040502050405020303" pitchFamily="18" charset="0"/>
            </a:endParaRP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10C87AC-F454-4580-94DF-BEF06AB84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6460" y="2005501"/>
            <a:ext cx="3386697" cy="50122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>
                <a:latin typeface="+mj-lt"/>
              </a:rPr>
              <a:t>LPG can hold attributes on edges and therefore qualify the relationship between two nodes.</a:t>
            </a:r>
          </a:p>
          <a:p>
            <a:pPr marL="0" indent="0">
              <a:buNone/>
            </a:pPr>
            <a:endParaRPr lang="en-US" sz="1600" dirty="0">
              <a:latin typeface="+mj-lt"/>
            </a:endParaRPr>
          </a:p>
          <a:p>
            <a:pPr marL="0" indent="0">
              <a:buNone/>
            </a:pPr>
            <a:r>
              <a:rPr lang="en-US" sz="1600" dirty="0">
                <a:latin typeface="+mj-lt"/>
              </a:rPr>
              <a:t>Since RDF doesn’t have this construct, we need workarounds.</a:t>
            </a:r>
          </a:p>
          <a:p>
            <a:pPr marL="0" indent="0">
              <a:buNone/>
            </a:pPr>
            <a:endParaRPr lang="en-US" sz="1600" dirty="0">
              <a:latin typeface="+mj-lt"/>
            </a:endParaRPr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0B533B6F-9207-42FA-B3BC-0077730F43BF}"/>
              </a:ext>
            </a:extLst>
          </p:cNvPr>
          <p:cNvSpPr/>
          <p:nvPr/>
        </p:nvSpPr>
        <p:spPr>
          <a:xfrm>
            <a:off x="6577379" y="2766219"/>
            <a:ext cx="1325562" cy="1325562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Sensor</a:t>
            </a:r>
            <a:endParaRPr lang="en-NL" b="1" dirty="0">
              <a:solidFill>
                <a:schemeClr val="bg1"/>
              </a:solidFill>
            </a:endParaRPr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ADAB1D88-B6B9-4A8F-B80C-DC4484CCB1AA}"/>
              </a:ext>
            </a:extLst>
          </p:cNvPr>
          <p:cNvSpPr/>
          <p:nvPr/>
        </p:nvSpPr>
        <p:spPr>
          <a:xfrm>
            <a:off x="9642491" y="2766219"/>
            <a:ext cx="1325562" cy="1325562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Kitchen</a:t>
            </a:r>
            <a:endParaRPr lang="en-NL" b="1" dirty="0">
              <a:solidFill>
                <a:schemeClr val="bg1"/>
              </a:solidFill>
            </a:endParaRPr>
          </a:p>
        </p:txBody>
      </p: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00869396-8033-4D6A-9F49-7028CF8A1323}"/>
              </a:ext>
            </a:extLst>
          </p:cNvPr>
          <p:cNvCxnSpPr>
            <a:cxnSpLocks/>
            <a:stCxn id="5" idx="6"/>
            <a:endCxn id="6" idx="2"/>
          </p:cNvCxnSpPr>
          <p:nvPr/>
        </p:nvCxnSpPr>
        <p:spPr>
          <a:xfrm>
            <a:off x="7902941" y="3429000"/>
            <a:ext cx="1739550" cy="0"/>
          </a:xfrm>
          <a:prstGeom prst="line">
            <a:avLst/>
          </a:prstGeom>
          <a:ln w="38100">
            <a:solidFill>
              <a:schemeClr val="accent4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kstvak 7">
            <a:extLst>
              <a:ext uri="{FF2B5EF4-FFF2-40B4-BE49-F238E27FC236}">
                <a16:creationId xmlns:a16="http://schemas.microsoft.com/office/drawing/2014/main" id="{FD427B0A-140E-4179-8B6D-7015DD3367BF}"/>
              </a:ext>
            </a:extLst>
          </p:cNvPr>
          <p:cNvSpPr txBox="1"/>
          <p:nvPr/>
        </p:nvSpPr>
        <p:spPr>
          <a:xfrm>
            <a:off x="7539053" y="3041103"/>
            <a:ext cx="244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</a:rPr>
              <a:t>Observation</a:t>
            </a:r>
            <a:endParaRPr lang="en-NL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773EFFE6-3BFA-42A5-8B8F-997A9CED59CD}"/>
              </a:ext>
            </a:extLst>
          </p:cNvPr>
          <p:cNvSpPr txBox="1"/>
          <p:nvPr/>
        </p:nvSpPr>
        <p:spPr>
          <a:xfrm>
            <a:off x="6858134" y="4366665"/>
            <a:ext cx="3829163" cy="1328023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Quantity: Temperature</a:t>
            </a: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Time: 2020-06-04T10:00:00</a:t>
            </a: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Value: 21</a:t>
            </a: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Unit: degree Celsius</a:t>
            </a:r>
          </a:p>
        </p:txBody>
      </p: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0577DD33-6882-481A-BDEA-F68279BCB017}"/>
              </a:ext>
            </a:extLst>
          </p:cNvPr>
          <p:cNvCxnSpPr>
            <a:cxnSpLocks/>
            <a:stCxn id="10" idx="0"/>
            <a:endCxn id="8" idx="2"/>
          </p:cNvCxnSpPr>
          <p:nvPr/>
        </p:nvCxnSpPr>
        <p:spPr>
          <a:xfrm flipH="1" flipV="1">
            <a:off x="8763261" y="3410435"/>
            <a:ext cx="9455" cy="956230"/>
          </a:xfrm>
          <a:prstGeom prst="line">
            <a:avLst/>
          </a:prstGeom>
          <a:ln>
            <a:solidFill>
              <a:schemeClr val="accent4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ijdelijke aanduiding voor inhoud 3">
            <a:extLst>
              <a:ext uri="{FF2B5EF4-FFF2-40B4-BE49-F238E27FC236}">
                <a16:creationId xmlns:a16="http://schemas.microsoft.com/office/drawing/2014/main" id="{DD80ECEC-35C4-4409-AE38-B1CF194488FC}"/>
              </a:ext>
            </a:extLst>
          </p:cNvPr>
          <p:cNvSpPr txBox="1">
            <a:spLocks/>
          </p:cNvSpPr>
          <p:nvPr/>
        </p:nvSpPr>
        <p:spPr>
          <a:xfrm>
            <a:off x="10866438" y="0"/>
            <a:ext cx="1325562" cy="679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600" dirty="0">
                <a:solidFill>
                  <a:schemeClr val="accent4"/>
                </a:solidFill>
                <a:latin typeface="+mj-lt"/>
              </a:rPr>
              <a:t>LPG</a:t>
            </a:r>
          </a:p>
        </p:txBody>
      </p:sp>
    </p:spTree>
    <p:extLst>
      <p:ext uri="{BB962C8B-B14F-4D97-AF65-F5344CB8AC3E}">
        <p14:creationId xmlns:p14="http://schemas.microsoft.com/office/powerpoint/2010/main" val="2870056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 animBg="1"/>
      <p:bldP spid="6" grpId="0" animBg="1"/>
      <p:bldP spid="8" grpId="0"/>
      <p:bldP spid="10" grpId="0" animBg="1"/>
      <p:bldP spid="12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Afbeelding 20">
            <a:extLst>
              <a:ext uri="{FF2B5EF4-FFF2-40B4-BE49-F238E27FC236}">
                <a16:creationId xmlns:a16="http://schemas.microsoft.com/office/drawing/2014/main" id="{EDF96F7E-DBB3-46D2-B67E-E060ACDA1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b="38095"/>
          <a:stretch/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3C28BE8-5208-447C-BC73-4B7827822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461" y="679938"/>
            <a:ext cx="9319846" cy="1325563"/>
          </a:xfrm>
        </p:spPr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Attributes</a:t>
            </a:r>
            <a:endParaRPr lang="en-NL" dirty="0">
              <a:latin typeface="Georgia" panose="02040502050405020303" pitchFamily="18" charset="0"/>
            </a:endParaRP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10C87AC-F454-4580-94DF-BEF06AB84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6460" y="2005501"/>
            <a:ext cx="3386697" cy="50122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>
                <a:latin typeface="+mj-lt"/>
              </a:rPr>
              <a:t>LPG can hold attributes on edges and therefore qualify the relationship between two nodes.</a:t>
            </a:r>
          </a:p>
          <a:p>
            <a:pPr marL="0" indent="0">
              <a:buNone/>
            </a:pPr>
            <a:endParaRPr lang="en-US" sz="1600" dirty="0">
              <a:latin typeface="+mj-lt"/>
            </a:endParaRPr>
          </a:p>
          <a:p>
            <a:pPr marL="0" indent="0">
              <a:buNone/>
            </a:pPr>
            <a:r>
              <a:rPr lang="en-US" sz="1600" dirty="0">
                <a:latin typeface="+mj-lt"/>
              </a:rPr>
              <a:t>Since RDF doesn’t have this construct, we need workarounds.</a:t>
            </a:r>
          </a:p>
          <a:p>
            <a:pPr marL="0" indent="0">
              <a:buNone/>
            </a:pPr>
            <a:endParaRPr lang="en-US" sz="1600" dirty="0">
              <a:latin typeface="+mj-lt"/>
            </a:endParaRPr>
          </a:p>
          <a:p>
            <a:pPr marL="0" indent="0">
              <a:buNone/>
            </a:pPr>
            <a:r>
              <a:rPr lang="en-US" sz="1600" b="1" dirty="0">
                <a:latin typeface="+mj-lt"/>
              </a:rPr>
              <a:t>- Singleton property</a:t>
            </a:r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0B533B6F-9207-42FA-B3BC-0077730F43BF}"/>
              </a:ext>
            </a:extLst>
          </p:cNvPr>
          <p:cNvSpPr/>
          <p:nvPr/>
        </p:nvSpPr>
        <p:spPr>
          <a:xfrm>
            <a:off x="6577379" y="679939"/>
            <a:ext cx="1325562" cy="1325562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:Sensor</a:t>
            </a:r>
            <a:endParaRPr lang="en-NL" b="1" dirty="0">
              <a:solidFill>
                <a:schemeClr val="bg1"/>
              </a:solidFill>
            </a:endParaRPr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ADAB1D88-B6B9-4A8F-B80C-DC4484CCB1AA}"/>
              </a:ext>
            </a:extLst>
          </p:cNvPr>
          <p:cNvSpPr/>
          <p:nvPr/>
        </p:nvSpPr>
        <p:spPr>
          <a:xfrm>
            <a:off x="9642491" y="679939"/>
            <a:ext cx="1325562" cy="1325562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:Kitchen</a:t>
            </a:r>
            <a:endParaRPr lang="en-NL" b="1" dirty="0">
              <a:solidFill>
                <a:schemeClr val="bg1"/>
              </a:solidFill>
            </a:endParaRPr>
          </a:p>
        </p:txBody>
      </p: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00869396-8033-4D6A-9F49-7028CF8A1323}"/>
              </a:ext>
            </a:extLst>
          </p:cNvPr>
          <p:cNvCxnSpPr>
            <a:cxnSpLocks/>
            <a:stCxn id="5" idx="6"/>
            <a:endCxn id="6" idx="2"/>
          </p:cNvCxnSpPr>
          <p:nvPr/>
        </p:nvCxnSpPr>
        <p:spPr>
          <a:xfrm>
            <a:off x="7902941" y="1342720"/>
            <a:ext cx="1739550" cy="0"/>
          </a:xfrm>
          <a:prstGeom prst="line">
            <a:avLst/>
          </a:prstGeom>
          <a:ln w="38100">
            <a:solidFill>
              <a:schemeClr val="accent4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kstvak 7">
            <a:extLst>
              <a:ext uri="{FF2B5EF4-FFF2-40B4-BE49-F238E27FC236}">
                <a16:creationId xmlns:a16="http://schemas.microsoft.com/office/drawing/2014/main" id="{FD427B0A-140E-4179-8B6D-7015DD3367BF}"/>
              </a:ext>
            </a:extLst>
          </p:cNvPr>
          <p:cNvSpPr txBox="1"/>
          <p:nvPr/>
        </p:nvSpPr>
        <p:spPr>
          <a:xfrm>
            <a:off x="7539053" y="954823"/>
            <a:ext cx="244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</a:rPr>
              <a:t>:Observation1</a:t>
            </a:r>
            <a:endParaRPr lang="en-NL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Ovaal 18">
            <a:extLst>
              <a:ext uri="{FF2B5EF4-FFF2-40B4-BE49-F238E27FC236}">
                <a16:creationId xmlns:a16="http://schemas.microsoft.com/office/drawing/2014/main" id="{88E0107A-1D08-48AE-9DD7-C592F1E75227}"/>
              </a:ext>
            </a:extLst>
          </p:cNvPr>
          <p:cNvSpPr/>
          <p:nvPr/>
        </p:nvSpPr>
        <p:spPr>
          <a:xfrm>
            <a:off x="6577379" y="3186061"/>
            <a:ext cx="1325562" cy="1325562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:Observation1</a:t>
            </a:r>
            <a:endParaRPr lang="en-NL" b="1" dirty="0">
              <a:solidFill>
                <a:schemeClr val="bg1"/>
              </a:solidFill>
            </a:endParaRP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BCD4C89D-40BC-4E7A-B16E-382BDC125706}"/>
              </a:ext>
            </a:extLst>
          </p:cNvPr>
          <p:cNvSpPr/>
          <p:nvPr/>
        </p:nvSpPr>
        <p:spPr>
          <a:xfrm>
            <a:off x="9638943" y="4399277"/>
            <a:ext cx="1325562" cy="31120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“2020-06-04T10:00:00”</a:t>
            </a:r>
            <a:endParaRPr lang="en-NL" sz="1000" b="1" dirty="0">
              <a:solidFill>
                <a:schemeClr val="bg1"/>
              </a:solidFill>
            </a:endParaRPr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BD7CA133-6E7B-435A-9FD8-B955730A317E}"/>
              </a:ext>
            </a:extLst>
          </p:cNvPr>
          <p:cNvSpPr/>
          <p:nvPr/>
        </p:nvSpPr>
        <p:spPr>
          <a:xfrm>
            <a:off x="9638943" y="4922576"/>
            <a:ext cx="1325562" cy="31120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“21”</a:t>
            </a:r>
            <a:endParaRPr lang="en-NL" sz="1000" b="1" dirty="0">
              <a:solidFill>
                <a:schemeClr val="bg1"/>
              </a:solidFill>
            </a:endParaRPr>
          </a:p>
        </p:txBody>
      </p:sp>
      <p:sp>
        <p:nvSpPr>
          <p:cNvPr id="25" name="Ovaal 24">
            <a:extLst>
              <a:ext uri="{FF2B5EF4-FFF2-40B4-BE49-F238E27FC236}">
                <a16:creationId xmlns:a16="http://schemas.microsoft.com/office/drawing/2014/main" id="{9DF1092F-4B12-46A4-ABCC-E226BA6C6C7A}"/>
              </a:ext>
            </a:extLst>
          </p:cNvPr>
          <p:cNvSpPr/>
          <p:nvPr/>
        </p:nvSpPr>
        <p:spPr>
          <a:xfrm>
            <a:off x="9934666" y="2445683"/>
            <a:ext cx="763281" cy="763281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:Temperature</a:t>
            </a:r>
            <a:endParaRPr lang="en-NL" sz="1000" b="1" dirty="0">
              <a:solidFill>
                <a:schemeClr val="bg1"/>
              </a:solidFill>
            </a:endParaRPr>
          </a:p>
        </p:txBody>
      </p:sp>
      <p:sp>
        <p:nvSpPr>
          <p:cNvPr id="26" name="Ovaal 25">
            <a:extLst>
              <a:ext uri="{FF2B5EF4-FFF2-40B4-BE49-F238E27FC236}">
                <a16:creationId xmlns:a16="http://schemas.microsoft.com/office/drawing/2014/main" id="{2A1CA700-4DD9-4E33-A0E5-704F3A5B650C}"/>
              </a:ext>
            </a:extLst>
          </p:cNvPr>
          <p:cNvSpPr/>
          <p:nvPr/>
        </p:nvSpPr>
        <p:spPr>
          <a:xfrm>
            <a:off x="9934666" y="3426116"/>
            <a:ext cx="763281" cy="763281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:degree</a:t>
            </a:r>
          </a:p>
          <a:p>
            <a:pPr algn="ctr"/>
            <a:r>
              <a:rPr lang="en-US" sz="1000" b="1" dirty="0">
                <a:solidFill>
                  <a:schemeClr val="bg1"/>
                </a:solidFill>
              </a:rPr>
              <a:t>Celsius</a:t>
            </a:r>
            <a:endParaRPr lang="en-NL" sz="1000" b="1" dirty="0">
              <a:solidFill>
                <a:schemeClr val="bg1"/>
              </a:solidFill>
            </a:endParaRPr>
          </a:p>
        </p:txBody>
      </p:sp>
      <p:cxnSp>
        <p:nvCxnSpPr>
          <p:cNvPr id="27" name="Rechte verbindingslijn 26">
            <a:extLst>
              <a:ext uri="{FF2B5EF4-FFF2-40B4-BE49-F238E27FC236}">
                <a16:creationId xmlns:a16="http://schemas.microsoft.com/office/drawing/2014/main" id="{8A2089D3-FF11-4776-A955-665030F36B7F}"/>
              </a:ext>
            </a:extLst>
          </p:cNvPr>
          <p:cNvCxnSpPr>
            <a:cxnSpLocks/>
            <a:stCxn id="19" idx="6"/>
            <a:endCxn id="25" idx="2"/>
          </p:cNvCxnSpPr>
          <p:nvPr/>
        </p:nvCxnSpPr>
        <p:spPr>
          <a:xfrm flipV="1">
            <a:off x="7902941" y="2827324"/>
            <a:ext cx="2031725" cy="1021518"/>
          </a:xfrm>
          <a:prstGeom prst="line">
            <a:avLst/>
          </a:prstGeom>
          <a:ln w="38100">
            <a:solidFill>
              <a:schemeClr val="accent4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Rechte verbindingslijn 28">
            <a:extLst>
              <a:ext uri="{FF2B5EF4-FFF2-40B4-BE49-F238E27FC236}">
                <a16:creationId xmlns:a16="http://schemas.microsoft.com/office/drawing/2014/main" id="{D0511FCD-F238-495F-8B58-FE4DF8237F64}"/>
              </a:ext>
            </a:extLst>
          </p:cNvPr>
          <p:cNvCxnSpPr>
            <a:cxnSpLocks/>
            <a:stCxn id="19" idx="6"/>
            <a:endCxn id="26" idx="2"/>
          </p:cNvCxnSpPr>
          <p:nvPr/>
        </p:nvCxnSpPr>
        <p:spPr>
          <a:xfrm flipV="1">
            <a:off x="7902941" y="3807757"/>
            <a:ext cx="2031725" cy="41085"/>
          </a:xfrm>
          <a:prstGeom prst="line">
            <a:avLst/>
          </a:prstGeom>
          <a:ln w="38100">
            <a:solidFill>
              <a:schemeClr val="accent4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Rechte verbindingslijn 31">
            <a:extLst>
              <a:ext uri="{FF2B5EF4-FFF2-40B4-BE49-F238E27FC236}">
                <a16:creationId xmlns:a16="http://schemas.microsoft.com/office/drawing/2014/main" id="{ED3579C2-4E8B-4CDA-840A-BAAED499303C}"/>
              </a:ext>
            </a:extLst>
          </p:cNvPr>
          <p:cNvCxnSpPr>
            <a:cxnSpLocks/>
            <a:stCxn id="19" idx="6"/>
            <a:endCxn id="22" idx="1"/>
          </p:cNvCxnSpPr>
          <p:nvPr/>
        </p:nvCxnSpPr>
        <p:spPr>
          <a:xfrm>
            <a:off x="7902941" y="3848842"/>
            <a:ext cx="1736002" cy="706039"/>
          </a:xfrm>
          <a:prstGeom prst="line">
            <a:avLst/>
          </a:prstGeom>
          <a:ln w="38100">
            <a:solidFill>
              <a:schemeClr val="accent4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Rechte verbindingslijn 34">
            <a:extLst>
              <a:ext uri="{FF2B5EF4-FFF2-40B4-BE49-F238E27FC236}">
                <a16:creationId xmlns:a16="http://schemas.microsoft.com/office/drawing/2014/main" id="{8832AC97-D3D8-439E-A009-730FD6C7B05B}"/>
              </a:ext>
            </a:extLst>
          </p:cNvPr>
          <p:cNvCxnSpPr>
            <a:cxnSpLocks/>
            <a:stCxn id="19" idx="6"/>
            <a:endCxn id="24" idx="1"/>
          </p:cNvCxnSpPr>
          <p:nvPr/>
        </p:nvCxnSpPr>
        <p:spPr>
          <a:xfrm>
            <a:off x="7902941" y="3848842"/>
            <a:ext cx="1736002" cy="1229338"/>
          </a:xfrm>
          <a:prstGeom prst="line">
            <a:avLst/>
          </a:prstGeom>
          <a:ln w="38100">
            <a:solidFill>
              <a:schemeClr val="accent4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Tekstvak 37">
            <a:extLst>
              <a:ext uri="{FF2B5EF4-FFF2-40B4-BE49-F238E27FC236}">
                <a16:creationId xmlns:a16="http://schemas.microsoft.com/office/drawing/2014/main" id="{CF5163FC-3A2B-4AE8-9204-845E83EB302C}"/>
              </a:ext>
            </a:extLst>
          </p:cNvPr>
          <p:cNvSpPr txBox="1"/>
          <p:nvPr/>
        </p:nvSpPr>
        <p:spPr>
          <a:xfrm rot="20008903">
            <a:off x="7759614" y="2932480"/>
            <a:ext cx="244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</a:rPr>
              <a:t>:Quantity</a:t>
            </a:r>
            <a:endParaRPr lang="en-NL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9" name="Tekstvak 38">
            <a:extLst>
              <a:ext uri="{FF2B5EF4-FFF2-40B4-BE49-F238E27FC236}">
                <a16:creationId xmlns:a16="http://schemas.microsoft.com/office/drawing/2014/main" id="{E6769183-607C-47EC-BC9F-F0F60F574B07}"/>
              </a:ext>
            </a:extLst>
          </p:cNvPr>
          <p:cNvSpPr txBox="1"/>
          <p:nvPr/>
        </p:nvSpPr>
        <p:spPr>
          <a:xfrm>
            <a:off x="7981400" y="3446303"/>
            <a:ext cx="244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</a:rPr>
              <a:t>:Unit</a:t>
            </a:r>
            <a:endParaRPr lang="en-NL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0" name="Tekstvak 39">
            <a:extLst>
              <a:ext uri="{FF2B5EF4-FFF2-40B4-BE49-F238E27FC236}">
                <a16:creationId xmlns:a16="http://schemas.microsoft.com/office/drawing/2014/main" id="{242938E5-FCC6-4C78-896C-77EA5F8C4B88}"/>
              </a:ext>
            </a:extLst>
          </p:cNvPr>
          <p:cNvSpPr txBox="1"/>
          <p:nvPr/>
        </p:nvSpPr>
        <p:spPr>
          <a:xfrm rot="1271508">
            <a:off x="7901471" y="3979616"/>
            <a:ext cx="244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</a:rPr>
              <a:t>:Time</a:t>
            </a:r>
            <a:endParaRPr lang="en-NL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1" name="Tekstvak 40">
            <a:extLst>
              <a:ext uri="{FF2B5EF4-FFF2-40B4-BE49-F238E27FC236}">
                <a16:creationId xmlns:a16="http://schemas.microsoft.com/office/drawing/2014/main" id="{EC0889C1-5E5E-4ADB-AC85-3DE572C77C08}"/>
              </a:ext>
            </a:extLst>
          </p:cNvPr>
          <p:cNvSpPr txBox="1"/>
          <p:nvPr/>
        </p:nvSpPr>
        <p:spPr>
          <a:xfrm rot="2086172">
            <a:off x="7492768" y="4420453"/>
            <a:ext cx="244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</a:rPr>
              <a:t>:Value</a:t>
            </a:r>
            <a:endParaRPr lang="en-NL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2" name="Ovaal 41">
            <a:extLst>
              <a:ext uri="{FF2B5EF4-FFF2-40B4-BE49-F238E27FC236}">
                <a16:creationId xmlns:a16="http://schemas.microsoft.com/office/drawing/2014/main" id="{FA6757F2-DC2C-49E9-B102-955D74E6322C}"/>
              </a:ext>
            </a:extLst>
          </p:cNvPr>
          <p:cNvSpPr/>
          <p:nvPr/>
        </p:nvSpPr>
        <p:spPr>
          <a:xfrm>
            <a:off x="7805960" y="5521695"/>
            <a:ext cx="763281" cy="763281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:Observation</a:t>
            </a:r>
            <a:endParaRPr lang="en-NL" sz="1000" b="1" dirty="0">
              <a:solidFill>
                <a:schemeClr val="bg1"/>
              </a:solidFill>
            </a:endParaRPr>
          </a:p>
        </p:txBody>
      </p:sp>
      <p:cxnSp>
        <p:nvCxnSpPr>
          <p:cNvPr id="43" name="Rechte verbindingslijn 42">
            <a:extLst>
              <a:ext uri="{FF2B5EF4-FFF2-40B4-BE49-F238E27FC236}">
                <a16:creationId xmlns:a16="http://schemas.microsoft.com/office/drawing/2014/main" id="{C74BF578-288C-4B56-9395-B0BA6B2331A1}"/>
              </a:ext>
            </a:extLst>
          </p:cNvPr>
          <p:cNvCxnSpPr>
            <a:cxnSpLocks/>
            <a:stCxn id="19" idx="4"/>
            <a:endCxn id="42" idx="1"/>
          </p:cNvCxnSpPr>
          <p:nvPr/>
        </p:nvCxnSpPr>
        <p:spPr>
          <a:xfrm>
            <a:off x="7240160" y="4511623"/>
            <a:ext cx="677580" cy="1121852"/>
          </a:xfrm>
          <a:prstGeom prst="line">
            <a:avLst/>
          </a:prstGeom>
          <a:ln w="38100">
            <a:solidFill>
              <a:schemeClr val="accent4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Tekstvak 44">
            <a:extLst>
              <a:ext uri="{FF2B5EF4-FFF2-40B4-BE49-F238E27FC236}">
                <a16:creationId xmlns:a16="http://schemas.microsoft.com/office/drawing/2014/main" id="{A429D869-DA06-4250-8B82-0BABDE8C095B}"/>
              </a:ext>
            </a:extLst>
          </p:cNvPr>
          <p:cNvSpPr txBox="1"/>
          <p:nvPr/>
        </p:nvSpPr>
        <p:spPr>
          <a:xfrm rot="3563305">
            <a:off x="6495795" y="4798621"/>
            <a:ext cx="244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</a:rPr>
              <a:t>:Type</a:t>
            </a:r>
            <a:endParaRPr lang="en-NL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8" name="Tijdelijke aanduiding voor inhoud 3">
            <a:extLst>
              <a:ext uri="{FF2B5EF4-FFF2-40B4-BE49-F238E27FC236}">
                <a16:creationId xmlns:a16="http://schemas.microsoft.com/office/drawing/2014/main" id="{8CA0E751-9A66-447A-BB39-EA7CE38C1890}"/>
              </a:ext>
            </a:extLst>
          </p:cNvPr>
          <p:cNvSpPr txBox="1">
            <a:spLocks/>
          </p:cNvSpPr>
          <p:nvPr/>
        </p:nvSpPr>
        <p:spPr>
          <a:xfrm>
            <a:off x="10866438" y="0"/>
            <a:ext cx="1325562" cy="679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600" dirty="0">
                <a:solidFill>
                  <a:schemeClr val="accent4"/>
                </a:solidFill>
                <a:latin typeface="+mj-lt"/>
              </a:rPr>
              <a:t>RDF</a:t>
            </a:r>
          </a:p>
        </p:txBody>
      </p:sp>
    </p:spTree>
    <p:extLst>
      <p:ext uri="{BB962C8B-B14F-4D97-AF65-F5344CB8AC3E}">
        <p14:creationId xmlns:p14="http://schemas.microsoft.com/office/powerpoint/2010/main" val="220029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 animBg="1"/>
      <p:bldP spid="6" grpId="0" animBg="1"/>
      <p:bldP spid="8" grpId="0"/>
      <p:bldP spid="19" grpId="0" animBg="1"/>
      <p:bldP spid="22" grpId="0" animBg="1"/>
      <p:bldP spid="24" grpId="0" animBg="1"/>
      <p:bldP spid="25" grpId="0" animBg="1"/>
      <p:bldP spid="26" grpId="0" animBg="1"/>
      <p:bldP spid="38" grpId="0"/>
      <p:bldP spid="39" grpId="0"/>
      <p:bldP spid="40" grpId="0"/>
      <p:bldP spid="41" grpId="0"/>
      <p:bldP spid="42" grpId="0" animBg="1"/>
      <p:bldP spid="45" grpId="0"/>
      <p:bldP spid="48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Afbeelding 20">
            <a:extLst>
              <a:ext uri="{FF2B5EF4-FFF2-40B4-BE49-F238E27FC236}">
                <a16:creationId xmlns:a16="http://schemas.microsoft.com/office/drawing/2014/main" id="{EDF96F7E-DBB3-46D2-B67E-E060ACDA1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b="38095"/>
          <a:stretch/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3C28BE8-5208-447C-BC73-4B7827822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461" y="679938"/>
            <a:ext cx="9319846" cy="1325563"/>
          </a:xfrm>
        </p:spPr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Attributes</a:t>
            </a:r>
            <a:endParaRPr lang="en-NL" dirty="0">
              <a:latin typeface="Georgia" panose="02040502050405020303" pitchFamily="18" charset="0"/>
            </a:endParaRP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10C87AC-F454-4580-94DF-BEF06AB84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6460" y="2005501"/>
            <a:ext cx="3386697" cy="50122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>
                <a:latin typeface="+mj-lt"/>
              </a:rPr>
              <a:t>LPG can hold attributes on edges and therefore qualify the relationship between two nodes.</a:t>
            </a:r>
          </a:p>
          <a:p>
            <a:pPr marL="0" indent="0">
              <a:buNone/>
            </a:pPr>
            <a:endParaRPr lang="en-US" sz="1600" dirty="0">
              <a:latin typeface="+mj-lt"/>
            </a:endParaRPr>
          </a:p>
          <a:p>
            <a:pPr marL="0" indent="0">
              <a:buNone/>
            </a:pPr>
            <a:r>
              <a:rPr lang="en-US" sz="1600" dirty="0">
                <a:latin typeface="+mj-lt"/>
              </a:rPr>
              <a:t>Since RDF doesn’t have this construct, we need workarounds.</a:t>
            </a:r>
          </a:p>
          <a:p>
            <a:pPr marL="0" indent="0">
              <a:buNone/>
            </a:pPr>
            <a:endParaRPr lang="en-US" sz="1600" dirty="0">
              <a:latin typeface="+mj-lt"/>
            </a:endParaRP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Singleton property</a:t>
            </a:r>
          </a:p>
          <a:p>
            <a:pPr>
              <a:buFontTx/>
              <a:buChar char="-"/>
            </a:pPr>
            <a:r>
              <a:rPr lang="en-US" sz="1600" b="1" dirty="0">
                <a:latin typeface="+mj-lt"/>
              </a:rPr>
              <a:t>Intermediate node</a:t>
            </a:r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0B533B6F-9207-42FA-B3BC-0077730F43BF}"/>
              </a:ext>
            </a:extLst>
          </p:cNvPr>
          <p:cNvSpPr/>
          <p:nvPr/>
        </p:nvSpPr>
        <p:spPr>
          <a:xfrm>
            <a:off x="5663360" y="679939"/>
            <a:ext cx="1325562" cy="1325562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:Sensor</a:t>
            </a:r>
            <a:endParaRPr lang="en-NL" b="1" dirty="0">
              <a:solidFill>
                <a:schemeClr val="bg1"/>
              </a:solidFill>
            </a:endParaRPr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ADAB1D88-B6B9-4A8F-B80C-DC4484CCB1AA}"/>
              </a:ext>
            </a:extLst>
          </p:cNvPr>
          <p:cNvSpPr/>
          <p:nvPr/>
        </p:nvSpPr>
        <p:spPr>
          <a:xfrm>
            <a:off x="9861681" y="679939"/>
            <a:ext cx="1325562" cy="1325562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:Kitchen</a:t>
            </a:r>
            <a:endParaRPr lang="en-NL" b="1" dirty="0">
              <a:solidFill>
                <a:schemeClr val="bg1"/>
              </a:solidFill>
            </a:endParaRPr>
          </a:p>
        </p:txBody>
      </p: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00869396-8033-4D6A-9F49-7028CF8A1323}"/>
              </a:ext>
            </a:extLst>
          </p:cNvPr>
          <p:cNvCxnSpPr>
            <a:cxnSpLocks/>
            <a:stCxn id="5" idx="6"/>
            <a:endCxn id="19" idx="2"/>
          </p:cNvCxnSpPr>
          <p:nvPr/>
        </p:nvCxnSpPr>
        <p:spPr>
          <a:xfrm flipV="1">
            <a:off x="6988922" y="1340872"/>
            <a:ext cx="850617" cy="1848"/>
          </a:xfrm>
          <a:prstGeom prst="line">
            <a:avLst/>
          </a:prstGeom>
          <a:ln w="38100">
            <a:solidFill>
              <a:schemeClr val="accent4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Ovaal 18">
            <a:extLst>
              <a:ext uri="{FF2B5EF4-FFF2-40B4-BE49-F238E27FC236}">
                <a16:creationId xmlns:a16="http://schemas.microsoft.com/office/drawing/2014/main" id="{88E0107A-1D08-48AE-9DD7-C592F1E75227}"/>
              </a:ext>
            </a:extLst>
          </p:cNvPr>
          <p:cNvSpPr/>
          <p:nvPr/>
        </p:nvSpPr>
        <p:spPr>
          <a:xfrm>
            <a:off x="7839539" y="678091"/>
            <a:ext cx="1325562" cy="1325562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:Observation1</a:t>
            </a:r>
            <a:endParaRPr lang="en-NL" b="1" dirty="0">
              <a:solidFill>
                <a:schemeClr val="bg1"/>
              </a:solidFill>
            </a:endParaRP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BCD4C89D-40BC-4E7A-B16E-382BDC125706}"/>
              </a:ext>
            </a:extLst>
          </p:cNvPr>
          <p:cNvSpPr/>
          <p:nvPr/>
        </p:nvSpPr>
        <p:spPr>
          <a:xfrm>
            <a:off x="7569174" y="5368201"/>
            <a:ext cx="1325562" cy="31120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“2020-06-04T10:00:00”</a:t>
            </a:r>
            <a:endParaRPr lang="en-NL" sz="1000" b="1" dirty="0">
              <a:solidFill>
                <a:schemeClr val="bg1"/>
              </a:solidFill>
            </a:endParaRPr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BD7CA133-6E7B-435A-9FD8-B955730A317E}"/>
              </a:ext>
            </a:extLst>
          </p:cNvPr>
          <p:cNvSpPr/>
          <p:nvPr/>
        </p:nvSpPr>
        <p:spPr>
          <a:xfrm>
            <a:off x="5992412" y="5361524"/>
            <a:ext cx="1325562" cy="31120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“21”</a:t>
            </a:r>
            <a:endParaRPr lang="en-NL" sz="1000" b="1" dirty="0">
              <a:solidFill>
                <a:schemeClr val="bg1"/>
              </a:solidFill>
            </a:endParaRPr>
          </a:p>
        </p:txBody>
      </p:sp>
      <p:sp>
        <p:nvSpPr>
          <p:cNvPr id="25" name="Ovaal 24">
            <a:extLst>
              <a:ext uri="{FF2B5EF4-FFF2-40B4-BE49-F238E27FC236}">
                <a16:creationId xmlns:a16="http://schemas.microsoft.com/office/drawing/2014/main" id="{9DF1092F-4B12-46A4-ABCC-E226BA6C6C7A}"/>
              </a:ext>
            </a:extLst>
          </p:cNvPr>
          <p:cNvSpPr/>
          <p:nvPr/>
        </p:nvSpPr>
        <p:spPr>
          <a:xfrm>
            <a:off x="10161684" y="5142163"/>
            <a:ext cx="763281" cy="763281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:Temperature</a:t>
            </a:r>
            <a:endParaRPr lang="en-NL" sz="1000" b="1" dirty="0">
              <a:solidFill>
                <a:schemeClr val="bg1"/>
              </a:solidFill>
            </a:endParaRPr>
          </a:p>
        </p:txBody>
      </p:sp>
      <p:sp>
        <p:nvSpPr>
          <p:cNvPr id="26" name="Ovaal 25">
            <a:extLst>
              <a:ext uri="{FF2B5EF4-FFF2-40B4-BE49-F238E27FC236}">
                <a16:creationId xmlns:a16="http://schemas.microsoft.com/office/drawing/2014/main" id="{2A1CA700-4DD9-4E33-A0E5-704F3A5B650C}"/>
              </a:ext>
            </a:extLst>
          </p:cNvPr>
          <p:cNvSpPr/>
          <p:nvPr/>
        </p:nvSpPr>
        <p:spPr>
          <a:xfrm>
            <a:off x="9150432" y="5135486"/>
            <a:ext cx="763281" cy="763281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:degree</a:t>
            </a:r>
          </a:p>
          <a:p>
            <a:pPr algn="ctr"/>
            <a:r>
              <a:rPr lang="en-US" sz="1000" b="1" dirty="0">
                <a:solidFill>
                  <a:schemeClr val="bg1"/>
                </a:solidFill>
              </a:rPr>
              <a:t>Celsius</a:t>
            </a:r>
            <a:endParaRPr lang="en-NL" sz="1000" b="1" dirty="0">
              <a:solidFill>
                <a:schemeClr val="bg1"/>
              </a:solidFill>
            </a:endParaRPr>
          </a:p>
        </p:txBody>
      </p:sp>
      <p:cxnSp>
        <p:nvCxnSpPr>
          <p:cNvPr id="27" name="Rechte verbindingslijn 26">
            <a:extLst>
              <a:ext uri="{FF2B5EF4-FFF2-40B4-BE49-F238E27FC236}">
                <a16:creationId xmlns:a16="http://schemas.microsoft.com/office/drawing/2014/main" id="{8A2089D3-FF11-4776-A955-665030F36B7F}"/>
              </a:ext>
            </a:extLst>
          </p:cNvPr>
          <p:cNvCxnSpPr>
            <a:cxnSpLocks/>
            <a:stCxn id="19" idx="4"/>
            <a:endCxn id="25" idx="0"/>
          </p:cNvCxnSpPr>
          <p:nvPr/>
        </p:nvCxnSpPr>
        <p:spPr>
          <a:xfrm>
            <a:off x="8502320" y="2003653"/>
            <a:ext cx="2041005" cy="3138510"/>
          </a:xfrm>
          <a:prstGeom prst="line">
            <a:avLst/>
          </a:prstGeom>
          <a:ln w="38100">
            <a:solidFill>
              <a:schemeClr val="accent4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Rechte verbindingslijn 28">
            <a:extLst>
              <a:ext uri="{FF2B5EF4-FFF2-40B4-BE49-F238E27FC236}">
                <a16:creationId xmlns:a16="http://schemas.microsoft.com/office/drawing/2014/main" id="{D0511FCD-F238-495F-8B58-FE4DF8237F64}"/>
              </a:ext>
            </a:extLst>
          </p:cNvPr>
          <p:cNvCxnSpPr>
            <a:cxnSpLocks/>
            <a:stCxn id="19" idx="4"/>
            <a:endCxn id="26" idx="0"/>
          </p:cNvCxnSpPr>
          <p:nvPr/>
        </p:nvCxnSpPr>
        <p:spPr>
          <a:xfrm>
            <a:off x="8502320" y="2003653"/>
            <a:ext cx="1029753" cy="3131833"/>
          </a:xfrm>
          <a:prstGeom prst="line">
            <a:avLst/>
          </a:prstGeom>
          <a:ln w="38100">
            <a:solidFill>
              <a:schemeClr val="accent4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Rechte verbindingslijn 31">
            <a:extLst>
              <a:ext uri="{FF2B5EF4-FFF2-40B4-BE49-F238E27FC236}">
                <a16:creationId xmlns:a16="http://schemas.microsoft.com/office/drawing/2014/main" id="{ED3579C2-4E8B-4CDA-840A-BAAED499303C}"/>
              </a:ext>
            </a:extLst>
          </p:cNvPr>
          <p:cNvCxnSpPr>
            <a:cxnSpLocks/>
            <a:stCxn id="19" idx="4"/>
            <a:endCxn id="22" idx="0"/>
          </p:cNvCxnSpPr>
          <p:nvPr/>
        </p:nvCxnSpPr>
        <p:spPr>
          <a:xfrm flipH="1">
            <a:off x="8231955" y="2003653"/>
            <a:ext cx="270365" cy="3364548"/>
          </a:xfrm>
          <a:prstGeom prst="line">
            <a:avLst/>
          </a:prstGeom>
          <a:ln w="38100">
            <a:solidFill>
              <a:schemeClr val="accent4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Rechte verbindingslijn 34">
            <a:extLst>
              <a:ext uri="{FF2B5EF4-FFF2-40B4-BE49-F238E27FC236}">
                <a16:creationId xmlns:a16="http://schemas.microsoft.com/office/drawing/2014/main" id="{8832AC97-D3D8-439E-A009-730FD6C7B05B}"/>
              </a:ext>
            </a:extLst>
          </p:cNvPr>
          <p:cNvCxnSpPr>
            <a:cxnSpLocks/>
            <a:stCxn id="19" idx="4"/>
            <a:endCxn id="24" idx="0"/>
          </p:cNvCxnSpPr>
          <p:nvPr/>
        </p:nvCxnSpPr>
        <p:spPr>
          <a:xfrm flipH="1">
            <a:off x="6655193" y="2003653"/>
            <a:ext cx="1847127" cy="3357871"/>
          </a:xfrm>
          <a:prstGeom prst="line">
            <a:avLst/>
          </a:prstGeom>
          <a:ln w="38100">
            <a:solidFill>
              <a:schemeClr val="accent4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Tekstvak 37">
            <a:extLst>
              <a:ext uri="{FF2B5EF4-FFF2-40B4-BE49-F238E27FC236}">
                <a16:creationId xmlns:a16="http://schemas.microsoft.com/office/drawing/2014/main" id="{CF5163FC-3A2B-4AE8-9204-845E83EB302C}"/>
              </a:ext>
            </a:extLst>
          </p:cNvPr>
          <p:cNvSpPr txBox="1"/>
          <p:nvPr/>
        </p:nvSpPr>
        <p:spPr>
          <a:xfrm rot="3431343">
            <a:off x="8516948" y="3374169"/>
            <a:ext cx="244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</a:rPr>
              <a:t>:Quantity</a:t>
            </a:r>
            <a:endParaRPr lang="en-NL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9" name="Tekstvak 38">
            <a:extLst>
              <a:ext uri="{FF2B5EF4-FFF2-40B4-BE49-F238E27FC236}">
                <a16:creationId xmlns:a16="http://schemas.microsoft.com/office/drawing/2014/main" id="{E6769183-607C-47EC-BC9F-F0F60F574B07}"/>
              </a:ext>
            </a:extLst>
          </p:cNvPr>
          <p:cNvSpPr txBox="1"/>
          <p:nvPr/>
        </p:nvSpPr>
        <p:spPr>
          <a:xfrm rot="4337375">
            <a:off x="8032901" y="3589611"/>
            <a:ext cx="244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</a:rPr>
              <a:t>:Unit</a:t>
            </a:r>
            <a:endParaRPr lang="en-NL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0" name="Tekstvak 39">
            <a:extLst>
              <a:ext uri="{FF2B5EF4-FFF2-40B4-BE49-F238E27FC236}">
                <a16:creationId xmlns:a16="http://schemas.microsoft.com/office/drawing/2014/main" id="{242938E5-FCC6-4C78-896C-77EA5F8C4B88}"/>
              </a:ext>
            </a:extLst>
          </p:cNvPr>
          <p:cNvSpPr txBox="1"/>
          <p:nvPr/>
        </p:nvSpPr>
        <p:spPr>
          <a:xfrm rot="16491385">
            <a:off x="6971402" y="3657351"/>
            <a:ext cx="244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</a:rPr>
              <a:t>:Time</a:t>
            </a:r>
            <a:endParaRPr lang="en-NL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1" name="Tekstvak 40">
            <a:extLst>
              <a:ext uri="{FF2B5EF4-FFF2-40B4-BE49-F238E27FC236}">
                <a16:creationId xmlns:a16="http://schemas.microsoft.com/office/drawing/2014/main" id="{EC0889C1-5E5E-4ADB-AC85-3DE572C77C08}"/>
              </a:ext>
            </a:extLst>
          </p:cNvPr>
          <p:cNvSpPr txBox="1"/>
          <p:nvPr/>
        </p:nvSpPr>
        <p:spPr>
          <a:xfrm rot="17921571">
            <a:off x="6214506" y="3456158"/>
            <a:ext cx="244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</a:rPr>
              <a:t>:Value</a:t>
            </a:r>
            <a:endParaRPr lang="en-NL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2" name="Ovaal 41">
            <a:extLst>
              <a:ext uri="{FF2B5EF4-FFF2-40B4-BE49-F238E27FC236}">
                <a16:creationId xmlns:a16="http://schemas.microsoft.com/office/drawing/2014/main" id="{FA6757F2-DC2C-49E9-B102-955D74E6322C}"/>
              </a:ext>
            </a:extLst>
          </p:cNvPr>
          <p:cNvSpPr/>
          <p:nvPr/>
        </p:nvSpPr>
        <p:spPr>
          <a:xfrm>
            <a:off x="5562860" y="2831336"/>
            <a:ext cx="763281" cy="763281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:Observation</a:t>
            </a:r>
            <a:endParaRPr lang="en-NL" sz="1000" b="1" dirty="0">
              <a:solidFill>
                <a:schemeClr val="bg1"/>
              </a:solidFill>
            </a:endParaRPr>
          </a:p>
        </p:txBody>
      </p:sp>
      <p:cxnSp>
        <p:nvCxnSpPr>
          <p:cNvPr id="43" name="Rechte verbindingslijn 42">
            <a:extLst>
              <a:ext uri="{FF2B5EF4-FFF2-40B4-BE49-F238E27FC236}">
                <a16:creationId xmlns:a16="http://schemas.microsoft.com/office/drawing/2014/main" id="{C74BF578-288C-4B56-9395-B0BA6B2331A1}"/>
              </a:ext>
            </a:extLst>
          </p:cNvPr>
          <p:cNvCxnSpPr>
            <a:cxnSpLocks/>
            <a:stCxn id="19" idx="4"/>
            <a:endCxn id="42" idx="7"/>
          </p:cNvCxnSpPr>
          <p:nvPr/>
        </p:nvCxnSpPr>
        <p:spPr>
          <a:xfrm flipH="1">
            <a:off x="6214361" y="2003653"/>
            <a:ext cx="2287959" cy="939463"/>
          </a:xfrm>
          <a:prstGeom prst="line">
            <a:avLst/>
          </a:prstGeom>
          <a:ln w="38100">
            <a:solidFill>
              <a:schemeClr val="accent4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Tekstvak 44">
            <a:extLst>
              <a:ext uri="{FF2B5EF4-FFF2-40B4-BE49-F238E27FC236}">
                <a16:creationId xmlns:a16="http://schemas.microsoft.com/office/drawing/2014/main" id="{A429D869-DA06-4250-8B82-0BABDE8C095B}"/>
              </a:ext>
            </a:extLst>
          </p:cNvPr>
          <p:cNvSpPr txBox="1"/>
          <p:nvPr/>
        </p:nvSpPr>
        <p:spPr>
          <a:xfrm rot="20258882">
            <a:off x="5983781" y="2212901"/>
            <a:ext cx="244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</a:rPr>
              <a:t>:Type</a:t>
            </a:r>
            <a:endParaRPr lang="en-NL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65" name="Rechte verbindingslijn 64">
            <a:extLst>
              <a:ext uri="{FF2B5EF4-FFF2-40B4-BE49-F238E27FC236}">
                <a16:creationId xmlns:a16="http://schemas.microsoft.com/office/drawing/2014/main" id="{5258D51E-E880-4B9F-87D0-F386F7735A6C}"/>
              </a:ext>
            </a:extLst>
          </p:cNvPr>
          <p:cNvCxnSpPr>
            <a:cxnSpLocks/>
            <a:stCxn id="19" idx="6"/>
            <a:endCxn id="6" idx="2"/>
          </p:cNvCxnSpPr>
          <p:nvPr/>
        </p:nvCxnSpPr>
        <p:spPr>
          <a:xfrm>
            <a:off x="9165101" y="1340872"/>
            <a:ext cx="696580" cy="1848"/>
          </a:xfrm>
          <a:prstGeom prst="line">
            <a:avLst/>
          </a:prstGeom>
          <a:ln w="38100">
            <a:solidFill>
              <a:schemeClr val="accent4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1" name="Tekstvak 70">
            <a:extLst>
              <a:ext uri="{FF2B5EF4-FFF2-40B4-BE49-F238E27FC236}">
                <a16:creationId xmlns:a16="http://schemas.microsoft.com/office/drawing/2014/main" id="{DF33DD74-081B-4CC0-9C35-16AD569CA41A}"/>
              </a:ext>
            </a:extLst>
          </p:cNvPr>
          <p:cNvSpPr txBox="1"/>
          <p:nvPr/>
        </p:nvSpPr>
        <p:spPr>
          <a:xfrm>
            <a:off x="6141396" y="683427"/>
            <a:ext cx="244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</a:rPr>
              <a:t>:Measures</a:t>
            </a:r>
            <a:endParaRPr lang="en-NL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2" name="Tekstvak 71">
            <a:extLst>
              <a:ext uri="{FF2B5EF4-FFF2-40B4-BE49-F238E27FC236}">
                <a16:creationId xmlns:a16="http://schemas.microsoft.com/office/drawing/2014/main" id="{BB210D63-852E-4F30-970D-D9285C21A806}"/>
              </a:ext>
            </a:extLst>
          </p:cNvPr>
          <p:cNvSpPr txBox="1"/>
          <p:nvPr/>
        </p:nvSpPr>
        <p:spPr>
          <a:xfrm>
            <a:off x="8298614" y="673855"/>
            <a:ext cx="244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</a:rPr>
              <a:t>:Location</a:t>
            </a:r>
            <a:endParaRPr lang="en-NL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4" name="Tijdelijke aanduiding voor inhoud 3">
            <a:extLst>
              <a:ext uri="{FF2B5EF4-FFF2-40B4-BE49-F238E27FC236}">
                <a16:creationId xmlns:a16="http://schemas.microsoft.com/office/drawing/2014/main" id="{B676BA2D-F83B-4D47-BEA2-A2E0F9C3CAD9}"/>
              </a:ext>
            </a:extLst>
          </p:cNvPr>
          <p:cNvSpPr txBox="1">
            <a:spLocks/>
          </p:cNvSpPr>
          <p:nvPr/>
        </p:nvSpPr>
        <p:spPr>
          <a:xfrm>
            <a:off x="10866438" y="0"/>
            <a:ext cx="1325562" cy="679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600" dirty="0">
                <a:solidFill>
                  <a:schemeClr val="accent4"/>
                </a:solidFill>
                <a:latin typeface="+mj-lt"/>
              </a:rPr>
              <a:t>RDF</a:t>
            </a:r>
          </a:p>
        </p:txBody>
      </p:sp>
    </p:spTree>
    <p:extLst>
      <p:ext uri="{BB962C8B-B14F-4D97-AF65-F5344CB8AC3E}">
        <p14:creationId xmlns:p14="http://schemas.microsoft.com/office/powerpoint/2010/main" val="386745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 animBg="1"/>
      <p:bldP spid="6" grpId="0" animBg="1"/>
      <p:bldP spid="19" grpId="0" animBg="1"/>
      <p:bldP spid="22" grpId="0" animBg="1"/>
      <p:bldP spid="24" grpId="0" animBg="1"/>
      <p:bldP spid="25" grpId="0" animBg="1"/>
      <p:bldP spid="26" grpId="0" animBg="1"/>
      <p:bldP spid="38" grpId="0"/>
      <p:bldP spid="39" grpId="0"/>
      <p:bldP spid="40" grpId="0"/>
      <p:bldP spid="41" grpId="0"/>
      <p:bldP spid="42" grpId="0" animBg="1"/>
      <p:bldP spid="45" grpId="0"/>
      <p:bldP spid="71" grpId="0"/>
      <p:bldP spid="72" grpId="0"/>
      <p:bldP spid="74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Afbeelding 20">
            <a:extLst>
              <a:ext uri="{FF2B5EF4-FFF2-40B4-BE49-F238E27FC236}">
                <a16:creationId xmlns:a16="http://schemas.microsoft.com/office/drawing/2014/main" id="{EDF96F7E-DBB3-46D2-B67E-E060ACDA1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b="38095"/>
          <a:stretch/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3C28BE8-5208-447C-BC73-4B7827822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461" y="679938"/>
            <a:ext cx="9319846" cy="1325563"/>
          </a:xfrm>
        </p:spPr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Attributes (weigh</a:t>
            </a: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ted edges)</a:t>
            </a:r>
            <a:endParaRPr lang="en-NL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10C87AC-F454-4580-94DF-BEF06AB84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6460" y="2005501"/>
            <a:ext cx="3386697" cy="50122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>
                <a:latin typeface="+mj-lt"/>
              </a:rPr>
              <a:t>Weighted edges can unlock new possibilities for smart home cases, such as using network analysis algorithms.</a:t>
            </a:r>
          </a:p>
          <a:p>
            <a:pPr marL="0" indent="0">
              <a:buNone/>
            </a:pPr>
            <a:endParaRPr lang="en-US" sz="1600" dirty="0">
              <a:latin typeface="+mj-lt"/>
            </a:endParaRPr>
          </a:p>
          <a:p>
            <a:pPr marL="0" indent="0">
              <a:buNone/>
            </a:pPr>
            <a:r>
              <a:rPr lang="en-US" sz="1600" dirty="0">
                <a:latin typeface="+mj-lt"/>
              </a:rPr>
              <a:t>“What is the shortest route from the Kitchen to the Living room?”</a:t>
            </a:r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0B533B6F-9207-42FA-B3BC-0077730F43BF}"/>
              </a:ext>
            </a:extLst>
          </p:cNvPr>
          <p:cNvSpPr/>
          <p:nvPr/>
        </p:nvSpPr>
        <p:spPr>
          <a:xfrm>
            <a:off x="6213491" y="1900207"/>
            <a:ext cx="1325562" cy="1325562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Kitchen</a:t>
            </a:r>
            <a:endParaRPr lang="en-NL" b="1" dirty="0">
              <a:solidFill>
                <a:schemeClr val="bg1"/>
              </a:solidFill>
            </a:endParaRPr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ADAB1D88-B6B9-4A8F-B80C-DC4484CCB1AA}"/>
              </a:ext>
            </a:extLst>
          </p:cNvPr>
          <p:cNvSpPr/>
          <p:nvPr/>
        </p:nvSpPr>
        <p:spPr>
          <a:xfrm>
            <a:off x="9612750" y="1900207"/>
            <a:ext cx="1325562" cy="1325562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Dining</a:t>
            </a:r>
            <a:endParaRPr lang="en-NL" b="1" dirty="0">
              <a:solidFill>
                <a:schemeClr val="bg1"/>
              </a:solidFill>
            </a:endParaRPr>
          </a:p>
        </p:txBody>
      </p: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00869396-8033-4D6A-9F49-7028CF8A1323}"/>
              </a:ext>
            </a:extLst>
          </p:cNvPr>
          <p:cNvCxnSpPr>
            <a:cxnSpLocks/>
            <a:stCxn id="5" idx="6"/>
            <a:endCxn id="6" idx="2"/>
          </p:cNvCxnSpPr>
          <p:nvPr/>
        </p:nvCxnSpPr>
        <p:spPr>
          <a:xfrm>
            <a:off x="7539053" y="2562988"/>
            <a:ext cx="2073697" cy="0"/>
          </a:xfrm>
          <a:prstGeom prst="line">
            <a:avLst/>
          </a:prstGeom>
          <a:ln w="38100">
            <a:solidFill>
              <a:schemeClr val="accent4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kstvak 7">
            <a:extLst>
              <a:ext uri="{FF2B5EF4-FFF2-40B4-BE49-F238E27FC236}">
                <a16:creationId xmlns:a16="http://schemas.microsoft.com/office/drawing/2014/main" id="{FD427B0A-140E-4179-8B6D-7015DD3367BF}"/>
              </a:ext>
            </a:extLst>
          </p:cNvPr>
          <p:cNvSpPr txBox="1"/>
          <p:nvPr/>
        </p:nvSpPr>
        <p:spPr>
          <a:xfrm>
            <a:off x="7351693" y="2206617"/>
            <a:ext cx="244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</a:rPr>
              <a:t>Adjacent zone</a:t>
            </a:r>
            <a:endParaRPr lang="en-NL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773EFFE6-3BFA-42A5-8B8F-997A9CED59CD}"/>
              </a:ext>
            </a:extLst>
          </p:cNvPr>
          <p:cNvSpPr txBox="1"/>
          <p:nvPr/>
        </p:nvSpPr>
        <p:spPr>
          <a:xfrm>
            <a:off x="7829656" y="2777065"/>
            <a:ext cx="1492490" cy="408623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Distance: “3”</a:t>
            </a:r>
          </a:p>
        </p:txBody>
      </p: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0577DD33-6882-481A-BDEA-F68279BCB017}"/>
              </a:ext>
            </a:extLst>
          </p:cNvPr>
          <p:cNvCxnSpPr>
            <a:cxnSpLocks/>
            <a:stCxn id="10" idx="0"/>
            <a:endCxn id="8" idx="2"/>
          </p:cNvCxnSpPr>
          <p:nvPr/>
        </p:nvCxnSpPr>
        <p:spPr>
          <a:xfrm flipV="1">
            <a:off x="8575901" y="2575949"/>
            <a:ext cx="0" cy="201116"/>
          </a:xfrm>
          <a:prstGeom prst="line">
            <a:avLst/>
          </a:prstGeom>
          <a:ln>
            <a:solidFill>
              <a:schemeClr val="accent4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Ovaal 15">
            <a:extLst>
              <a:ext uri="{FF2B5EF4-FFF2-40B4-BE49-F238E27FC236}">
                <a16:creationId xmlns:a16="http://schemas.microsoft.com/office/drawing/2014/main" id="{69F5EA13-3C6F-47BE-8B8D-A3166B1D54FB}"/>
              </a:ext>
            </a:extLst>
          </p:cNvPr>
          <p:cNvSpPr/>
          <p:nvPr/>
        </p:nvSpPr>
        <p:spPr>
          <a:xfrm>
            <a:off x="9612750" y="4041232"/>
            <a:ext cx="1325562" cy="1325562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Living</a:t>
            </a:r>
            <a:endParaRPr lang="en-NL" b="1" dirty="0">
              <a:solidFill>
                <a:schemeClr val="bg1"/>
              </a:solidFill>
            </a:endParaRPr>
          </a:p>
        </p:txBody>
      </p: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A04D1931-A9BE-49FC-8B36-2DD0E42798E9}"/>
              </a:ext>
            </a:extLst>
          </p:cNvPr>
          <p:cNvCxnSpPr>
            <a:cxnSpLocks/>
            <a:stCxn id="6" idx="4"/>
            <a:endCxn id="16" idx="0"/>
          </p:cNvCxnSpPr>
          <p:nvPr/>
        </p:nvCxnSpPr>
        <p:spPr>
          <a:xfrm>
            <a:off x="10275531" y="3225769"/>
            <a:ext cx="0" cy="815463"/>
          </a:xfrm>
          <a:prstGeom prst="line">
            <a:avLst/>
          </a:prstGeom>
          <a:ln w="38100">
            <a:solidFill>
              <a:schemeClr val="accent4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kstvak 19">
            <a:extLst>
              <a:ext uri="{FF2B5EF4-FFF2-40B4-BE49-F238E27FC236}">
                <a16:creationId xmlns:a16="http://schemas.microsoft.com/office/drawing/2014/main" id="{A804FB1E-A4D7-4F07-B90F-87DD4C687470}"/>
              </a:ext>
            </a:extLst>
          </p:cNvPr>
          <p:cNvSpPr txBox="1"/>
          <p:nvPr/>
        </p:nvSpPr>
        <p:spPr>
          <a:xfrm>
            <a:off x="10449295" y="3429861"/>
            <a:ext cx="1492490" cy="408623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Distance: “2”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9D09571C-7EAD-4684-A383-4CF3AF4917D5}"/>
              </a:ext>
            </a:extLst>
          </p:cNvPr>
          <p:cNvSpPr txBox="1"/>
          <p:nvPr/>
        </p:nvSpPr>
        <p:spPr>
          <a:xfrm>
            <a:off x="9971332" y="3108724"/>
            <a:ext cx="244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</a:rPr>
              <a:t>Adjacent zone</a:t>
            </a:r>
            <a:endParaRPr lang="en-NL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23" name="Rechte verbindingslijn 22">
            <a:extLst>
              <a:ext uri="{FF2B5EF4-FFF2-40B4-BE49-F238E27FC236}">
                <a16:creationId xmlns:a16="http://schemas.microsoft.com/office/drawing/2014/main" id="{783A6836-F6E6-4CFD-83CA-9DB3966401CA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10272989" y="3634173"/>
            <a:ext cx="176306" cy="0"/>
          </a:xfrm>
          <a:prstGeom prst="line">
            <a:avLst/>
          </a:prstGeom>
          <a:ln>
            <a:solidFill>
              <a:schemeClr val="accent4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8" name="Ovaal 27">
            <a:extLst>
              <a:ext uri="{FF2B5EF4-FFF2-40B4-BE49-F238E27FC236}">
                <a16:creationId xmlns:a16="http://schemas.microsoft.com/office/drawing/2014/main" id="{373CDDFA-41EA-4CF0-985D-A4CBC8F8094E}"/>
              </a:ext>
            </a:extLst>
          </p:cNvPr>
          <p:cNvSpPr/>
          <p:nvPr/>
        </p:nvSpPr>
        <p:spPr>
          <a:xfrm>
            <a:off x="6213490" y="4041232"/>
            <a:ext cx="1325562" cy="1325562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Hall</a:t>
            </a:r>
            <a:endParaRPr lang="en-NL" b="1" dirty="0">
              <a:solidFill>
                <a:schemeClr val="bg1"/>
              </a:solidFill>
            </a:endParaRPr>
          </a:p>
        </p:txBody>
      </p:sp>
      <p:cxnSp>
        <p:nvCxnSpPr>
          <p:cNvPr id="29" name="Rechte verbindingslijn 28">
            <a:extLst>
              <a:ext uri="{FF2B5EF4-FFF2-40B4-BE49-F238E27FC236}">
                <a16:creationId xmlns:a16="http://schemas.microsoft.com/office/drawing/2014/main" id="{A8CFA0E8-8D33-42E6-8179-D84B4D8F6D28}"/>
              </a:ext>
            </a:extLst>
          </p:cNvPr>
          <p:cNvCxnSpPr>
            <a:cxnSpLocks/>
            <a:endCxn id="28" idx="0"/>
          </p:cNvCxnSpPr>
          <p:nvPr/>
        </p:nvCxnSpPr>
        <p:spPr>
          <a:xfrm>
            <a:off x="6876271" y="3225769"/>
            <a:ext cx="0" cy="815463"/>
          </a:xfrm>
          <a:prstGeom prst="line">
            <a:avLst/>
          </a:prstGeom>
          <a:ln w="38100">
            <a:solidFill>
              <a:schemeClr val="accent4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kstvak 29">
            <a:extLst>
              <a:ext uri="{FF2B5EF4-FFF2-40B4-BE49-F238E27FC236}">
                <a16:creationId xmlns:a16="http://schemas.microsoft.com/office/drawing/2014/main" id="{098A7D86-0A96-45F9-9372-4A3AF6A15637}"/>
              </a:ext>
            </a:extLst>
          </p:cNvPr>
          <p:cNvSpPr txBox="1"/>
          <p:nvPr/>
        </p:nvSpPr>
        <p:spPr>
          <a:xfrm>
            <a:off x="7050035" y="3429861"/>
            <a:ext cx="1492490" cy="408623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Distance: “1”</a:t>
            </a: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91C911E6-2B14-42A9-8FF8-C8321CF20029}"/>
              </a:ext>
            </a:extLst>
          </p:cNvPr>
          <p:cNvSpPr txBox="1"/>
          <p:nvPr/>
        </p:nvSpPr>
        <p:spPr>
          <a:xfrm>
            <a:off x="6572072" y="3108724"/>
            <a:ext cx="244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</a:rPr>
              <a:t>Adjacent zone</a:t>
            </a:r>
            <a:endParaRPr lang="en-NL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32" name="Rechte verbindingslijn 31">
            <a:extLst>
              <a:ext uri="{FF2B5EF4-FFF2-40B4-BE49-F238E27FC236}">
                <a16:creationId xmlns:a16="http://schemas.microsoft.com/office/drawing/2014/main" id="{878FB17E-5ADA-49E9-B8D6-4EDA5E4143F4}"/>
              </a:ext>
            </a:extLst>
          </p:cNvPr>
          <p:cNvCxnSpPr>
            <a:cxnSpLocks/>
            <a:stCxn id="30" idx="1"/>
          </p:cNvCxnSpPr>
          <p:nvPr/>
        </p:nvCxnSpPr>
        <p:spPr>
          <a:xfrm flipH="1" flipV="1">
            <a:off x="6876271" y="3632232"/>
            <a:ext cx="173764" cy="1941"/>
          </a:xfrm>
          <a:prstGeom prst="line">
            <a:avLst/>
          </a:prstGeom>
          <a:ln>
            <a:solidFill>
              <a:schemeClr val="accent4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Rechte verbindingslijn 34">
            <a:extLst>
              <a:ext uri="{FF2B5EF4-FFF2-40B4-BE49-F238E27FC236}">
                <a16:creationId xmlns:a16="http://schemas.microsoft.com/office/drawing/2014/main" id="{BFFDF506-A70D-4480-AF12-E148506F985C}"/>
              </a:ext>
            </a:extLst>
          </p:cNvPr>
          <p:cNvCxnSpPr>
            <a:cxnSpLocks/>
            <a:stCxn id="28" idx="6"/>
            <a:endCxn id="16" idx="2"/>
          </p:cNvCxnSpPr>
          <p:nvPr/>
        </p:nvCxnSpPr>
        <p:spPr>
          <a:xfrm>
            <a:off x="7539052" y="4704013"/>
            <a:ext cx="2073698" cy="0"/>
          </a:xfrm>
          <a:prstGeom prst="line">
            <a:avLst/>
          </a:prstGeom>
          <a:ln w="38100">
            <a:solidFill>
              <a:schemeClr val="accent4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kstvak 35">
            <a:extLst>
              <a:ext uri="{FF2B5EF4-FFF2-40B4-BE49-F238E27FC236}">
                <a16:creationId xmlns:a16="http://schemas.microsoft.com/office/drawing/2014/main" id="{9892E014-584E-4B54-BAE0-DD29A51E749C}"/>
              </a:ext>
            </a:extLst>
          </p:cNvPr>
          <p:cNvSpPr txBox="1"/>
          <p:nvPr/>
        </p:nvSpPr>
        <p:spPr>
          <a:xfrm>
            <a:off x="7390291" y="4345783"/>
            <a:ext cx="244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</a:rPr>
              <a:t>Adjacent zone</a:t>
            </a:r>
            <a:endParaRPr lang="en-NL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3C217E09-5EDD-4DC9-9F4E-7272959DBBF9}"/>
              </a:ext>
            </a:extLst>
          </p:cNvPr>
          <p:cNvSpPr txBox="1"/>
          <p:nvPr/>
        </p:nvSpPr>
        <p:spPr>
          <a:xfrm>
            <a:off x="7868254" y="4956572"/>
            <a:ext cx="1492490" cy="408623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Distance: “3”</a:t>
            </a:r>
          </a:p>
        </p:txBody>
      </p:sp>
      <p:cxnSp>
        <p:nvCxnSpPr>
          <p:cNvPr id="38" name="Rechte verbindingslijn 37">
            <a:extLst>
              <a:ext uri="{FF2B5EF4-FFF2-40B4-BE49-F238E27FC236}">
                <a16:creationId xmlns:a16="http://schemas.microsoft.com/office/drawing/2014/main" id="{00C7F571-0FE1-47E3-8915-F85502F791EF}"/>
              </a:ext>
            </a:extLst>
          </p:cNvPr>
          <p:cNvCxnSpPr>
            <a:cxnSpLocks/>
            <a:stCxn id="37" idx="0"/>
            <a:endCxn id="36" idx="2"/>
          </p:cNvCxnSpPr>
          <p:nvPr/>
        </p:nvCxnSpPr>
        <p:spPr>
          <a:xfrm flipV="1">
            <a:off x="8614499" y="4715115"/>
            <a:ext cx="0" cy="241457"/>
          </a:xfrm>
          <a:prstGeom prst="line">
            <a:avLst/>
          </a:prstGeom>
          <a:ln>
            <a:solidFill>
              <a:schemeClr val="accent4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5513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uiExpand="1" build="p"/>
      <p:bldP spid="5" grpId="0" uiExpand="1" animBg="1"/>
      <p:bldP spid="6" grpId="0" uiExpand="1" animBg="1"/>
      <p:bldP spid="8" grpId="0" uiExpand="1"/>
      <p:bldP spid="10" grpId="0" uiExpand="1" animBg="1"/>
      <p:bldP spid="16" grpId="0" uiExpand="1" animBg="1"/>
      <p:bldP spid="20" grpId="0" uiExpand="1" animBg="1"/>
      <p:bldP spid="22" grpId="0" uiExpand="1"/>
      <p:bldP spid="28" grpId="0" uiExpand="1" animBg="1"/>
      <p:bldP spid="30" grpId="0" uiExpand="1" animBg="1"/>
      <p:bldP spid="31" grpId="0" uiExpand="1"/>
      <p:bldP spid="36" grpId="0" uiExpand="1"/>
      <p:bldP spid="37" grpId="0" uiExpan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Afbeelding 20">
            <a:extLst>
              <a:ext uri="{FF2B5EF4-FFF2-40B4-BE49-F238E27FC236}">
                <a16:creationId xmlns:a16="http://schemas.microsoft.com/office/drawing/2014/main" id="{EDF96F7E-DBB3-46D2-B67E-E060ACDA1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b="38095"/>
          <a:stretch/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3C28BE8-5208-447C-BC73-4B7827822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461" y="679938"/>
            <a:ext cx="9319846" cy="1325563"/>
          </a:xfrm>
        </p:spPr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Multiple instance</a:t>
            </a: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s of a relationship</a:t>
            </a:r>
            <a:endParaRPr lang="en-NL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5" name="Tijdelijke aanduiding voor inhoud 3">
            <a:extLst>
              <a:ext uri="{FF2B5EF4-FFF2-40B4-BE49-F238E27FC236}">
                <a16:creationId xmlns:a16="http://schemas.microsoft.com/office/drawing/2014/main" id="{01EA66CA-E685-42FD-A341-8A66655E0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6460" y="2005501"/>
            <a:ext cx="3386697" cy="50122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>
                <a:latin typeface="+mj-lt"/>
              </a:rPr>
              <a:t>LPG can identify multiple instances of a relationship.</a:t>
            </a:r>
          </a:p>
          <a:p>
            <a:pPr marL="0" indent="0">
              <a:buNone/>
            </a:pPr>
            <a:endParaRPr lang="en-US" sz="1600" b="1" dirty="0">
              <a:latin typeface="+mj-lt"/>
            </a:endParaRPr>
          </a:p>
          <a:p>
            <a:pPr marL="0" indent="0">
              <a:buNone/>
            </a:pPr>
            <a:r>
              <a:rPr lang="en-US" sz="1600" dirty="0">
                <a:latin typeface="+mj-lt"/>
              </a:rPr>
              <a:t>In RDF, this is impossible, because this relationship is defined by a URI.</a:t>
            </a:r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0189BD9E-F617-475E-AEF9-B6620F0B39A1}"/>
              </a:ext>
            </a:extLst>
          </p:cNvPr>
          <p:cNvSpPr/>
          <p:nvPr/>
        </p:nvSpPr>
        <p:spPr>
          <a:xfrm>
            <a:off x="5773746" y="3077091"/>
            <a:ext cx="1325562" cy="1325562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Sensor</a:t>
            </a:r>
            <a:endParaRPr lang="en-NL" b="1" dirty="0">
              <a:solidFill>
                <a:schemeClr val="bg1"/>
              </a:solidFill>
            </a:endParaRPr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0906783C-D879-4ABF-AB6F-3FEDE384DA36}"/>
              </a:ext>
            </a:extLst>
          </p:cNvPr>
          <p:cNvSpPr/>
          <p:nvPr/>
        </p:nvSpPr>
        <p:spPr>
          <a:xfrm>
            <a:off x="10426953" y="3077091"/>
            <a:ext cx="1325562" cy="1325562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Kitchen</a:t>
            </a:r>
            <a:endParaRPr lang="en-NL" b="1" dirty="0">
              <a:solidFill>
                <a:schemeClr val="bg1"/>
              </a:solidFill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FE18BF7E-A1E7-41EF-89EB-7B7E6C58079F}"/>
              </a:ext>
            </a:extLst>
          </p:cNvPr>
          <p:cNvSpPr txBox="1"/>
          <p:nvPr/>
        </p:nvSpPr>
        <p:spPr>
          <a:xfrm>
            <a:off x="7539053" y="2536413"/>
            <a:ext cx="244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</a:rPr>
              <a:t>Observation</a:t>
            </a:r>
            <a:endParaRPr lang="en-NL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BE898068-EAC7-420F-8B16-13F5B0B24CAA}"/>
              </a:ext>
            </a:extLst>
          </p:cNvPr>
          <p:cNvSpPr txBox="1"/>
          <p:nvPr/>
        </p:nvSpPr>
        <p:spPr>
          <a:xfrm>
            <a:off x="7539052" y="4569896"/>
            <a:ext cx="244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</a:rPr>
              <a:t>Observation</a:t>
            </a:r>
            <a:endParaRPr lang="en-NL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Verbindingslijn: gekromd 16">
            <a:extLst>
              <a:ext uri="{FF2B5EF4-FFF2-40B4-BE49-F238E27FC236}">
                <a16:creationId xmlns:a16="http://schemas.microsoft.com/office/drawing/2014/main" id="{BE47F280-5CBC-42C7-BD38-558BD23C54F6}"/>
              </a:ext>
            </a:extLst>
          </p:cNvPr>
          <p:cNvCxnSpPr>
            <a:stCxn id="10" idx="7"/>
            <a:endCxn id="11" idx="1"/>
          </p:cNvCxnSpPr>
          <p:nvPr/>
        </p:nvCxnSpPr>
        <p:spPr>
          <a:xfrm rot="5400000" flipH="1" flipV="1">
            <a:off x="8763130" y="1413269"/>
            <a:ext cx="12700" cy="3715893"/>
          </a:xfrm>
          <a:prstGeom prst="curvedConnector3">
            <a:avLst>
              <a:gd name="adj1" fmla="val 3328535"/>
            </a:avLst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Verbindingslijn: gekromd 18">
            <a:extLst>
              <a:ext uri="{FF2B5EF4-FFF2-40B4-BE49-F238E27FC236}">
                <a16:creationId xmlns:a16="http://schemas.microsoft.com/office/drawing/2014/main" id="{D2D17C6E-39C2-47A2-BEFC-E2DA6B6197F7}"/>
              </a:ext>
            </a:extLst>
          </p:cNvPr>
          <p:cNvCxnSpPr>
            <a:cxnSpLocks/>
            <a:stCxn id="10" idx="5"/>
            <a:endCxn id="11" idx="3"/>
          </p:cNvCxnSpPr>
          <p:nvPr/>
        </p:nvCxnSpPr>
        <p:spPr>
          <a:xfrm rot="16200000" flipH="1">
            <a:off x="8763130" y="2350582"/>
            <a:ext cx="12700" cy="3715893"/>
          </a:xfrm>
          <a:prstGeom prst="curvedConnector3">
            <a:avLst>
              <a:gd name="adj1" fmla="val 3328535"/>
            </a:avLst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192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uiExpand="1" build="p"/>
      <p:bldP spid="10" grpId="0" animBg="1"/>
      <p:bldP spid="11" grpId="0" animBg="1"/>
      <p:bldP spid="13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Afbeelding 20">
            <a:extLst>
              <a:ext uri="{FF2B5EF4-FFF2-40B4-BE49-F238E27FC236}">
                <a16:creationId xmlns:a16="http://schemas.microsoft.com/office/drawing/2014/main" id="{EDF96F7E-DBB3-46D2-B67E-E060ACDA1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b="38095"/>
          <a:stretch/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3C28BE8-5208-447C-BC73-4B7827822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461" y="679938"/>
            <a:ext cx="9319846" cy="1325563"/>
          </a:xfrm>
        </p:spPr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Multiple instance</a:t>
            </a: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s of a relationship</a:t>
            </a:r>
            <a:endParaRPr lang="en-NL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5" name="Tijdelijke aanduiding voor inhoud 3">
            <a:extLst>
              <a:ext uri="{FF2B5EF4-FFF2-40B4-BE49-F238E27FC236}">
                <a16:creationId xmlns:a16="http://schemas.microsoft.com/office/drawing/2014/main" id="{01EA66CA-E685-42FD-A341-8A66655E0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6460" y="2005501"/>
            <a:ext cx="3386697" cy="50122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>
                <a:latin typeface="+mj-lt"/>
              </a:rPr>
              <a:t>LPG can identify multiple instances of a relationship.</a:t>
            </a:r>
          </a:p>
          <a:p>
            <a:pPr marL="0" indent="0">
              <a:buNone/>
            </a:pPr>
            <a:endParaRPr lang="en-US" sz="1600" b="1" dirty="0">
              <a:latin typeface="+mj-lt"/>
            </a:endParaRPr>
          </a:p>
          <a:p>
            <a:pPr marL="0" indent="0">
              <a:buNone/>
            </a:pPr>
            <a:r>
              <a:rPr lang="en-US" sz="1600" dirty="0">
                <a:latin typeface="+mj-lt"/>
              </a:rPr>
              <a:t>In RDF, this is impossible, because this relationship is defined by a URI.</a:t>
            </a:r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0189BD9E-F617-475E-AEF9-B6620F0B39A1}"/>
              </a:ext>
            </a:extLst>
          </p:cNvPr>
          <p:cNvSpPr/>
          <p:nvPr/>
        </p:nvSpPr>
        <p:spPr>
          <a:xfrm>
            <a:off x="5773746" y="3077091"/>
            <a:ext cx="1325562" cy="1325562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:Sensor</a:t>
            </a:r>
            <a:endParaRPr lang="en-NL" b="1" dirty="0">
              <a:solidFill>
                <a:schemeClr val="bg1"/>
              </a:solidFill>
            </a:endParaRPr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0906783C-D879-4ABF-AB6F-3FEDE384DA36}"/>
              </a:ext>
            </a:extLst>
          </p:cNvPr>
          <p:cNvSpPr/>
          <p:nvPr/>
        </p:nvSpPr>
        <p:spPr>
          <a:xfrm>
            <a:off x="10426953" y="3077091"/>
            <a:ext cx="1325562" cy="1325562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:Kitchen</a:t>
            </a:r>
            <a:endParaRPr lang="en-NL" b="1" dirty="0">
              <a:solidFill>
                <a:schemeClr val="bg1"/>
              </a:solidFill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FE18BF7E-A1E7-41EF-89EB-7B7E6C58079F}"/>
              </a:ext>
            </a:extLst>
          </p:cNvPr>
          <p:cNvSpPr txBox="1"/>
          <p:nvPr/>
        </p:nvSpPr>
        <p:spPr>
          <a:xfrm rot="20700000">
            <a:off x="6314585" y="2277681"/>
            <a:ext cx="244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</a:rPr>
              <a:t>:Observes</a:t>
            </a:r>
            <a:endParaRPr lang="en-NL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BE898068-EAC7-420F-8B16-13F5B0B24CAA}"/>
              </a:ext>
            </a:extLst>
          </p:cNvPr>
          <p:cNvSpPr txBox="1"/>
          <p:nvPr/>
        </p:nvSpPr>
        <p:spPr>
          <a:xfrm rot="900000">
            <a:off x="8763261" y="2289535"/>
            <a:ext cx="244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</a:rPr>
              <a:t>:Location</a:t>
            </a:r>
            <a:endParaRPr lang="en-NL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F442FF9D-CAA9-4918-BE34-C020CE35D3C8}"/>
              </a:ext>
            </a:extLst>
          </p:cNvPr>
          <p:cNvSpPr txBox="1"/>
          <p:nvPr/>
        </p:nvSpPr>
        <p:spPr>
          <a:xfrm rot="900000">
            <a:off x="6314584" y="4987786"/>
            <a:ext cx="244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</a:rPr>
              <a:t>:Observes</a:t>
            </a:r>
            <a:endParaRPr lang="en-NL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3FB97DF6-ED9C-490A-9864-9015727F8F4D}"/>
              </a:ext>
            </a:extLst>
          </p:cNvPr>
          <p:cNvSpPr txBox="1"/>
          <p:nvPr/>
        </p:nvSpPr>
        <p:spPr>
          <a:xfrm rot="20700000">
            <a:off x="8763261" y="5009177"/>
            <a:ext cx="244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</a:rPr>
              <a:t>:Location</a:t>
            </a:r>
            <a:endParaRPr lang="en-NL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Ovaal 19">
            <a:extLst>
              <a:ext uri="{FF2B5EF4-FFF2-40B4-BE49-F238E27FC236}">
                <a16:creationId xmlns:a16="http://schemas.microsoft.com/office/drawing/2014/main" id="{F2FE2A32-C5CE-4557-9534-54D93DB75DCD}"/>
              </a:ext>
            </a:extLst>
          </p:cNvPr>
          <p:cNvSpPr/>
          <p:nvPr/>
        </p:nvSpPr>
        <p:spPr>
          <a:xfrm>
            <a:off x="9163151" y="3455074"/>
            <a:ext cx="763281" cy="763281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:Observation</a:t>
            </a:r>
            <a:endParaRPr lang="en-NL" sz="1000" b="1" dirty="0">
              <a:solidFill>
                <a:schemeClr val="bg1"/>
              </a:solidFill>
            </a:endParaRPr>
          </a:p>
        </p:txBody>
      </p:sp>
      <p:sp>
        <p:nvSpPr>
          <p:cNvPr id="22" name="Ovaal 21">
            <a:extLst>
              <a:ext uri="{FF2B5EF4-FFF2-40B4-BE49-F238E27FC236}">
                <a16:creationId xmlns:a16="http://schemas.microsoft.com/office/drawing/2014/main" id="{2C128192-3DF7-4691-81B3-049DD8CCD279}"/>
              </a:ext>
            </a:extLst>
          </p:cNvPr>
          <p:cNvSpPr/>
          <p:nvPr/>
        </p:nvSpPr>
        <p:spPr>
          <a:xfrm>
            <a:off x="8100349" y="1847162"/>
            <a:ext cx="1325562" cy="1325562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:Observation1</a:t>
            </a:r>
            <a:endParaRPr lang="en-NL" b="1" dirty="0">
              <a:solidFill>
                <a:schemeClr val="bg1"/>
              </a:solidFill>
            </a:endParaRPr>
          </a:p>
        </p:txBody>
      </p:sp>
      <p:sp>
        <p:nvSpPr>
          <p:cNvPr id="23" name="Ovaal 22">
            <a:extLst>
              <a:ext uri="{FF2B5EF4-FFF2-40B4-BE49-F238E27FC236}">
                <a16:creationId xmlns:a16="http://schemas.microsoft.com/office/drawing/2014/main" id="{D1734B18-478A-4D1D-A324-324073C0FA20}"/>
              </a:ext>
            </a:extLst>
          </p:cNvPr>
          <p:cNvSpPr/>
          <p:nvPr/>
        </p:nvSpPr>
        <p:spPr>
          <a:xfrm>
            <a:off x="8104714" y="4500705"/>
            <a:ext cx="1325562" cy="1325562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:Observation2</a:t>
            </a:r>
            <a:endParaRPr lang="en-NL" b="1" dirty="0">
              <a:solidFill>
                <a:schemeClr val="bg1"/>
              </a:solidFill>
            </a:endParaRPr>
          </a:p>
        </p:txBody>
      </p:sp>
      <p:cxnSp>
        <p:nvCxnSpPr>
          <p:cNvPr id="24" name="Verbindingslijn: gekromd 23">
            <a:extLst>
              <a:ext uri="{FF2B5EF4-FFF2-40B4-BE49-F238E27FC236}">
                <a16:creationId xmlns:a16="http://schemas.microsoft.com/office/drawing/2014/main" id="{3596D88F-E981-4F7D-8F0D-728303112FBF}"/>
              </a:ext>
            </a:extLst>
          </p:cNvPr>
          <p:cNvCxnSpPr>
            <a:cxnSpLocks/>
            <a:stCxn id="10" idx="7"/>
          </p:cNvCxnSpPr>
          <p:nvPr/>
        </p:nvCxnSpPr>
        <p:spPr>
          <a:xfrm rot="5400000" flipH="1" flipV="1">
            <a:off x="7124460" y="2295325"/>
            <a:ext cx="756615" cy="1195167"/>
          </a:xfrm>
          <a:prstGeom prst="curvedConnector2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Verbindingslijn: gekromd 25">
            <a:extLst>
              <a:ext uri="{FF2B5EF4-FFF2-40B4-BE49-F238E27FC236}">
                <a16:creationId xmlns:a16="http://schemas.microsoft.com/office/drawing/2014/main" id="{41E525A7-6AD3-4701-8F6A-4010D8999DD4}"/>
              </a:ext>
            </a:extLst>
          </p:cNvPr>
          <p:cNvCxnSpPr>
            <a:cxnSpLocks/>
            <a:stCxn id="10" idx="5"/>
            <a:endCxn id="23" idx="2"/>
          </p:cNvCxnSpPr>
          <p:nvPr/>
        </p:nvCxnSpPr>
        <p:spPr>
          <a:xfrm rot="16200000" flipH="1">
            <a:off x="7027471" y="4086242"/>
            <a:ext cx="954957" cy="1199530"/>
          </a:xfrm>
          <a:prstGeom prst="curvedConnector2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Verbindingslijn: gekromd 26">
            <a:extLst>
              <a:ext uri="{FF2B5EF4-FFF2-40B4-BE49-F238E27FC236}">
                <a16:creationId xmlns:a16="http://schemas.microsoft.com/office/drawing/2014/main" id="{DF877114-BD9C-4294-8650-3AC9442152AE}"/>
              </a:ext>
            </a:extLst>
          </p:cNvPr>
          <p:cNvCxnSpPr>
            <a:cxnSpLocks/>
            <a:stCxn id="22" idx="6"/>
            <a:endCxn id="11" idx="1"/>
          </p:cNvCxnSpPr>
          <p:nvPr/>
        </p:nvCxnSpPr>
        <p:spPr>
          <a:xfrm>
            <a:off x="9425911" y="2509943"/>
            <a:ext cx="1195166" cy="761272"/>
          </a:xfrm>
          <a:prstGeom prst="curvedConnector2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Verbindingslijn: gekromd 29">
            <a:extLst>
              <a:ext uri="{FF2B5EF4-FFF2-40B4-BE49-F238E27FC236}">
                <a16:creationId xmlns:a16="http://schemas.microsoft.com/office/drawing/2014/main" id="{DEEE47F9-8BE0-4706-992B-460EDDE936CC}"/>
              </a:ext>
            </a:extLst>
          </p:cNvPr>
          <p:cNvCxnSpPr>
            <a:cxnSpLocks/>
            <a:stCxn id="23" idx="6"/>
            <a:endCxn id="11" idx="3"/>
          </p:cNvCxnSpPr>
          <p:nvPr/>
        </p:nvCxnSpPr>
        <p:spPr>
          <a:xfrm flipV="1">
            <a:off x="9430276" y="4208529"/>
            <a:ext cx="1190801" cy="954957"/>
          </a:xfrm>
          <a:prstGeom prst="curvedConnector2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Verbindingslijn: gekromd 32">
            <a:extLst>
              <a:ext uri="{FF2B5EF4-FFF2-40B4-BE49-F238E27FC236}">
                <a16:creationId xmlns:a16="http://schemas.microsoft.com/office/drawing/2014/main" id="{45A34EA3-53D1-4E58-AEB6-08691E98D06B}"/>
              </a:ext>
            </a:extLst>
          </p:cNvPr>
          <p:cNvCxnSpPr>
            <a:cxnSpLocks/>
            <a:stCxn id="22" idx="4"/>
            <a:endCxn id="20" idx="2"/>
          </p:cNvCxnSpPr>
          <p:nvPr/>
        </p:nvCxnSpPr>
        <p:spPr>
          <a:xfrm rot="16200000" flipH="1">
            <a:off x="8631145" y="3304708"/>
            <a:ext cx="663991" cy="400021"/>
          </a:xfrm>
          <a:prstGeom prst="curvedConnector2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Verbindingslijn: gekromd 35">
            <a:extLst>
              <a:ext uri="{FF2B5EF4-FFF2-40B4-BE49-F238E27FC236}">
                <a16:creationId xmlns:a16="http://schemas.microsoft.com/office/drawing/2014/main" id="{524CF091-8339-47D3-8A84-021220EF066F}"/>
              </a:ext>
            </a:extLst>
          </p:cNvPr>
          <p:cNvCxnSpPr>
            <a:cxnSpLocks/>
            <a:stCxn id="23" idx="0"/>
            <a:endCxn id="20" idx="2"/>
          </p:cNvCxnSpPr>
          <p:nvPr/>
        </p:nvCxnSpPr>
        <p:spPr>
          <a:xfrm rot="5400000" flipH="1" flipV="1">
            <a:off x="8633328" y="3970882"/>
            <a:ext cx="663990" cy="395656"/>
          </a:xfrm>
          <a:prstGeom prst="curvedConnector2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kstvak 40">
            <a:extLst>
              <a:ext uri="{FF2B5EF4-FFF2-40B4-BE49-F238E27FC236}">
                <a16:creationId xmlns:a16="http://schemas.microsoft.com/office/drawing/2014/main" id="{0C8CCCF8-B73A-4A2E-B7ED-D1F3F6B3A0F5}"/>
              </a:ext>
            </a:extLst>
          </p:cNvPr>
          <p:cNvSpPr txBox="1"/>
          <p:nvPr/>
        </p:nvSpPr>
        <p:spPr>
          <a:xfrm>
            <a:off x="7375754" y="3624430"/>
            <a:ext cx="244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</a:rPr>
              <a:t>:Type</a:t>
            </a:r>
            <a:endParaRPr lang="en-NL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8876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4" grpId="0"/>
      <p:bldP spid="15" grpId="0"/>
      <p:bldP spid="20" grpId="0" animBg="1"/>
      <p:bldP spid="22" grpId="0" animBg="1"/>
      <p:bldP spid="23" grpId="0" animBg="1"/>
      <p:bldP spid="4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50D7E4A-6E6F-4234-8F4C-F8A26F4D99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b="380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1D7EE841-2953-4804-93D5-E39BB016FAC3}"/>
              </a:ext>
            </a:extLst>
          </p:cNvPr>
          <p:cNvSpPr txBox="1">
            <a:spLocks/>
          </p:cNvSpPr>
          <p:nvPr/>
        </p:nvSpPr>
        <p:spPr>
          <a:xfrm>
            <a:off x="1436076" y="2532557"/>
            <a:ext cx="9319846" cy="17928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We need to compare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RDF with other graph models</a:t>
            </a:r>
            <a:endParaRPr lang="en-NL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34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Afbeelding 20">
            <a:extLst>
              <a:ext uri="{FF2B5EF4-FFF2-40B4-BE49-F238E27FC236}">
                <a16:creationId xmlns:a16="http://schemas.microsoft.com/office/drawing/2014/main" id="{EDF96F7E-DBB3-46D2-B67E-E060ACDA1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b="38095"/>
          <a:stretch/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3C28BE8-5208-447C-BC73-4B7827822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461" y="679938"/>
            <a:ext cx="9319846" cy="1325563"/>
          </a:xfrm>
        </p:spPr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Multivalued prop</a:t>
            </a: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erties</a:t>
            </a:r>
            <a:endParaRPr lang="en-NL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6" name="Tijdelijke aanduiding voor inhoud 3">
            <a:extLst>
              <a:ext uri="{FF2B5EF4-FFF2-40B4-BE49-F238E27FC236}">
                <a16:creationId xmlns:a16="http://schemas.microsoft.com/office/drawing/2014/main" id="{32CC65E5-DC45-4260-9A2F-40E2D88D8C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6950" y="2005013"/>
            <a:ext cx="3386138" cy="50133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>
                <a:latin typeface="+mj-lt"/>
              </a:rPr>
              <a:t>In RDF, multiple triples could be created with the same subject and predicate, but with a different object.</a:t>
            </a:r>
          </a:p>
          <a:p>
            <a:pPr marL="0" indent="0">
              <a:buNone/>
            </a:pPr>
            <a:endParaRPr lang="en-US" sz="1600" dirty="0">
              <a:latin typeface="+mj-lt"/>
            </a:endParaRPr>
          </a:p>
          <a:p>
            <a:pPr marL="0" indent="0">
              <a:buNone/>
            </a:pPr>
            <a:r>
              <a:rPr lang="en-US" sz="1600" dirty="0">
                <a:latin typeface="+mj-lt"/>
              </a:rPr>
              <a:t>In LPG, it’s impossible to create multiple properties with the same ‘key’ but with different attributes.</a:t>
            </a:r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816308B8-D3CD-448D-A56F-2ECFC317E95F}"/>
              </a:ext>
            </a:extLst>
          </p:cNvPr>
          <p:cNvSpPr/>
          <p:nvPr/>
        </p:nvSpPr>
        <p:spPr>
          <a:xfrm>
            <a:off x="6804376" y="2766219"/>
            <a:ext cx="1325562" cy="1325562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:Kitchen</a:t>
            </a:r>
            <a:endParaRPr lang="en-NL" b="1" dirty="0">
              <a:solidFill>
                <a:schemeClr val="bg1"/>
              </a:solidFill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6F767BC7-126E-487C-BD66-951ADF567283}"/>
              </a:ext>
            </a:extLst>
          </p:cNvPr>
          <p:cNvSpPr/>
          <p:nvPr/>
        </p:nvSpPr>
        <p:spPr>
          <a:xfrm>
            <a:off x="9869488" y="1555918"/>
            <a:ext cx="1325562" cy="47850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“Alex”</a:t>
            </a:r>
            <a:endParaRPr lang="en-NL" b="1" dirty="0">
              <a:solidFill>
                <a:schemeClr val="bg1"/>
              </a:solidFill>
            </a:endParaRPr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EAE8ADF1-AA8F-4859-B44B-0C9626D252C9}"/>
              </a:ext>
            </a:extLst>
          </p:cNvPr>
          <p:cNvCxnSpPr>
            <a:cxnSpLocks/>
            <a:stCxn id="7" idx="6"/>
          </p:cNvCxnSpPr>
          <p:nvPr/>
        </p:nvCxnSpPr>
        <p:spPr>
          <a:xfrm flipV="1">
            <a:off x="8129938" y="1779463"/>
            <a:ext cx="1739550" cy="1649537"/>
          </a:xfrm>
          <a:prstGeom prst="line">
            <a:avLst/>
          </a:prstGeom>
          <a:ln w="38100">
            <a:solidFill>
              <a:schemeClr val="accent4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kstvak 9">
            <a:extLst>
              <a:ext uri="{FF2B5EF4-FFF2-40B4-BE49-F238E27FC236}">
                <a16:creationId xmlns:a16="http://schemas.microsoft.com/office/drawing/2014/main" id="{6FF0DAA9-AEAD-488A-8C09-D9CF0DB741F7}"/>
              </a:ext>
            </a:extLst>
          </p:cNvPr>
          <p:cNvSpPr txBox="1"/>
          <p:nvPr/>
        </p:nvSpPr>
        <p:spPr>
          <a:xfrm rot="19005119">
            <a:off x="7661210" y="2315614"/>
            <a:ext cx="244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</a:rPr>
              <a:t>:Restricted</a:t>
            </a:r>
            <a:endParaRPr lang="en-NL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D8DE9DC1-9343-466E-BBFD-1C85958A9385}"/>
              </a:ext>
            </a:extLst>
          </p:cNvPr>
          <p:cNvSpPr/>
          <p:nvPr/>
        </p:nvSpPr>
        <p:spPr>
          <a:xfrm>
            <a:off x="9875928" y="3204209"/>
            <a:ext cx="1325562" cy="47850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“Bob”</a:t>
            </a:r>
            <a:endParaRPr lang="en-NL" b="1" dirty="0">
              <a:solidFill>
                <a:schemeClr val="bg1"/>
              </a:solidFill>
            </a:endParaRPr>
          </a:p>
        </p:txBody>
      </p: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0DCC1A9F-14D9-4DC4-BDE2-960B65B374FA}"/>
              </a:ext>
            </a:extLst>
          </p:cNvPr>
          <p:cNvCxnSpPr>
            <a:cxnSpLocks/>
            <a:stCxn id="7" idx="6"/>
          </p:cNvCxnSpPr>
          <p:nvPr/>
        </p:nvCxnSpPr>
        <p:spPr>
          <a:xfrm flipV="1">
            <a:off x="8129938" y="3427754"/>
            <a:ext cx="1745990" cy="1246"/>
          </a:xfrm>
          <a:prstGeom prst="line">
            <a:avLst/>
          </a:prstGeom>
          <a:ln w="38100">
            <a:solidFill>
              <a:schemeClr val="accent4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BD258D8E-94D1-47CE-9E44-6D9EA8B653CB}"/>
              </a:ext>
            </a:extLst>
          </p:cNvPr>
          <p:cNvCxnSpPr>
            <a:cxnSpLocks/>
            <a:stCxn id="7" idx="6"/>
          </p:cNvCxnSpPr>
          <p:nvPr/>
        </p:nvCxnSpPr>
        <p:spPr>
          <a:xfrm>
            <a:off x="8129938" y="3429000"/>
            <a:ext cx="1739550" cy="1647045"/>
          </a:xfrm>
          <a:prstGeom prst="line">
            <a:avLst/>
          </a:prstGeom>
          <a:ln w="38100">
            <a:solidFill>
              <a:schemeClr val="accent4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Rechthoek 17">
            <a:extLst>
              <a:ext uri="{FF2B5EF4-FFF2-40B4-BE49-F238E27FC236}">
                <a16:creationId xmlns:a16="http://schemas.microsoft.com/office/drawing/2014/main" id="{C2FDCB70-CBB5-403B-AAB5-F272878891A5}"/>
              </a:ext>
            </a:extLst>
          </p:cNvPr>
          <p:cNvSpPr/>
          <p:nvPr/>
        </p:nvSpPr>
        <p:spPr>
          <a:xfrm>
            <a:off x="9869488" y="4852500"/>
            <a:ext cx="1325562" cy="47850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“Lisa”</a:t>
            </a:r>
            <a:endParaRPr lang="en-NL" b="1" dirty="0">
              <a:solidFill>
                <a:schemeClr val="bg1"/>
              </a:solidFill>
            </a:endParaRP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49A3415C-FB89-437C-90FC-C6DBD5E7F6DB}"/>
              </a:ext>
            </a:extLst>
          </p:cNvPr>
          <p:cNvSpPr txBox="1"/>
          <p:nvPr/>
        </p:nvSpPr>
        <p:spPr>
          <a:xfrm>
            <a:off x="7856642" y="3080933"/>
            <a:ext cx="244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</a:rPr>
              <a:t>:Restricted</a:t>
            </a:r>
            <a:endParaRPr lang="en-NL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526D82F6-FDC5-4BD5-8FE4-81A9B73638D5}"/>
              </a:ext>
            </a:extLst>
          </p:cNvPr>
          <p:cNvSpPr txBox="1"/>
          <p:nvPr/>
        </p:nvSpPr>
        <p:spPr>
          <a:xfrm rot="2605381">
            <a:off x="7672237" y="3756757"/>
            <a:ext cx="244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</a:rPr>
              <a:t>:Restricted</a:t>
            </a:r>
            <a:endParaRPr lang="en-NL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7969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uiExpand="1" build="p"/>
      <p:bldP spid="8" grpId="0" animBg="1"/>
      <p:bldP spid="10" grpId="0"/>
      <p:bldP spid="18" grpId="0" animBg="1"/>
      <p:bldP spid="2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Afbeelding 20">
            <a:extLst>
              <a:ext uri="{FF2B5EF4-FFF2-40B4-BE49-F238E27FC236}">
                <a16:creationId xmlns:a16="http://schemas.microsoft.com/office/drawing/2014/main" id="{EDF96F7E-DBB3-46D2-B67E-E060ACDA1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b="38095"/>
          <a:stretch/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3C28BE8-5208-447C-BC73-4B7827822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461" y="679938"/>
            <a:ext cx="9319846" cy="1325563"/>
          </a:xfrm>
        </p:spPr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Multivalued prop</a:t>
            </a: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erties</a:t>
            </a:r>
            <a:endParaRPr lang="en-NL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6" name="Tijdelijke aanduiding voor inhoud 3">
            <a:extLst>
              <a:ext uri="{FF2B5EF4-FFF2-40B4-BE49-F238E27FC236}">
                <a16:creationId xmlns:a16="http://schemas.microsoft.com/office/drawing/2014/main" id="{32CC65E5-DC45-4260-9A2F-40E2D88D8C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6950" y="2005013"/>
            <a:ext cx="3386138" cy="50133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>
                <a:latin typeface="+mj-lt"/>
              </a:rPr>
              <a:t>In RDF, multiple triples could be created with the same subject and predicate, but with a different object.</a:t>
            </a:r>
          </a:p>
          <a:p>
            <a:pPr marL="0" indent="0">
              <a:buNone/>
            </a:pPr>
            <a:endParaRPr lang="en-US" sz="1600" dirty="0">
              <a:latin typeface="+mj-lt"/>
            </a:endParaRPr>
          </a:p>
          <a:p>
            <a:pPr marL="0" indent="0">
              <a:buNone/>
            </a:pPr>
            <a:r>
              <a:rPr lang="en-US" sz="1600" dirty="0">
                <a:latin typeface="+mj-lt"/>
              </a:rPr>
              <a:t>In LPG, it’s impossible to create multiple properties with the same ‘key’ but with different attributes.</a:t>
            </a:r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816308B8-D3CD-448D-A56F-2ECFC317E95F}"/>
              </a:ext>
            </a:extLst>
          </p:cNvPr>
          <p:cNvSpPr/>
          <p:nvPr/>
        </p:nvSpPr>
        <p:spPr>
          <a:xfrm>
            <a:off x="7593359" y="1663560"/>
            <a:ext cx="1325562" cy="1325562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:Kitchen</a:t>
            </a:r>
            <a:endParaRPr lang="en-NL" b="1" dirty="0">
              <a:solidFill>
                <a:schemeClr val="bg1"/>
              </a:solidFill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CEAB3862-13DA-4320-B721-9783B169BE40}"/>
              </a:ext>
            </a:extLst>
          </p:cNvPr>
          <p:cNvSpPr txBox="1"/>
          <p:nvPr/>
        </p:nvSpPr>
        <p:spPr>
          <a:xfrm>
            <a:off x="8256140" y="2989122"/>
            <a:ext cx="2938910" cy="1021556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Restricted: “Alex”</a:t>
            </a: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Restricted: “Bob”</a:t>
            </a: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Restricted: “Lisa”</a:t>
            </a:r>
          </a:p>
        </p:txBody>
      </p:sp>
      <p:pic>
        <p:nvPicPr>
          <p:cNvPr id="16" name="Afbeelding 15" descr="Afbeelding met klok&#10;&#10;Automatisch gegenereerde beschrijving">
            <a:extLst>
              <a:ext uri="{FF2B5EF4-FFF2-40B4-BE49-F238E27FC236}">
                <a16:creationId xmlns:a16="http://schemas.microsoft.com/office/drawing/2014/main" id="{40FB3B1E-EFE9-4F90-BB79-6F7BAFC4F9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90"/>
          <a:stretch/>
        </p:blipFill>
        <p:spPr>
          <a:xfrm>
            <a:off x="5642266" y="2270017"/>
            <a:ext cx="1216594" cy="1325563"/>
          </a:xfrm>
          <a:prstGeom prst="rect">
            <a:avLst/>
          </a:prstGeom>
        </p:spPr>
      </p:pic>
      <p:pic>
        <p:nvPicPr>
          <p:cNvPr id="24" name="Afbeelding 23" descr="Afbeelding met klok&#10;&#10;Automatisch gegenereerde beschrijving">
            <a:extLst>
              <a:ext uri="{FF2B5EF4-FFF2-40B4-BE49-F238E27FC236}">
                <a16:creationId xmlns:a16="http://schemas.microsoft.com/office/drawing/2014/main" id="{CCE5D835-4E37-4EAB-A49D-E34209056F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28" r="-3038"/>
          <a:stretch/>
        </p:blipFill>
        <p:spPr>
          <a:xfrm>
            <a:off x="5642266" y="4564008"/>
            <a:ext cx="1216594" cy="1325563"/>
          </a:xfrm>
          <a:prstGeom prst="rect">
            <a:avLst/>
          </a:prstGeom>
        </p:spPr>
      </p:pic>
      <p:sp>
        <p:nvSpPr>
          <p:cNvPr id="25" name="Ovaal 24">
            <a:extLst>
              <a:ext uri="{FF2B5EF4-FFF2-40B4-BE49-F238E27FC236}">
                <a16:creationId xmlns:a16="http://schemas.microsoft.com/office/drawing/2014/main" id="{29C0D67D-7523-405A-9AFF-1DEB8F3A2B4E}"/>
              </a:ext>
            </a:extLst>
          </p:cNvPr>
          <p:cNvSpPr/>
          <p:nvPr/>
        </p:nvSpPr>
        <p:spPr>
          <a:xfrm>
            <a:off x="7593359" y="4260780"/>
            <a:ext cx="1325562" cy="1325562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:Kitchen</a:t>
            </a:r>
            <a:endParaRPr lang="en-NL" b="1" dirty="0">
              <a:solidFill>
                <a:schemeClr val="bg1"/>
              </a:solidFill>
            </a:endParaRP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CE76A3D2-8270-48BC-8129-5465414931C3}"/>
              </a:ext>
            </a:extLst>
          </p:cNvPr>
          <p:cNvSpPr txBox="1"/>
          <p:nvPr/>
        </p:nvSpPr>
        <p:spPr>
          <a:xfrm>
            <a:off x="8256139" y="5586342"/>
            <a:ext cx="3241095" cy="408623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Restricted: [“Alex”, “Bob”, “Lisa”]</a:t>
            </a:r>
          </a:p>
        </p:txBody>
      </p:sp>
    </p:spTree>
    <p:extLst>
      <p:ext uri="{BB962C8B-B14F-4D97-AF65-F5344CB8AC3E}">
        <p14:creationId xmlns:p14="http://schemas.microsoft.com/office/powerpoint/2010/main" val="310697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25" grpId="0" animBg="1"/>
      <p:bldP spid="2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02F27FF8-7D73-4852-97B5-2D086EB4B7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b="380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409E36EC-28C4-4901-863F-F6556E0A6304}"/>
              </a:ext>
            </a:extLst>
          </p:cNvPr>
          <p:cNvSpPr txBox="1">
            <a:spLocks/>
          </p:cNvSpPr>
          <p:nvPr/>
        </p:nvSpPr>
        <p:spPr>
          <a:xfrm>
            <a:off x="1436076" y="2288767"/>
            <a:ext cx="9319846" cy="22804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Different from LPGs, RDF stores typically support ontology modeling languages RDFS and OWL2 DL. </a:t>
            </a:r>
          </a:p>
        </p:txBody>
      </p:sp>
    </p:spTree>
    <p:extLst>
      <p:ext uri="{BB962C8B-B14F-4D97-AF65-F5344CB8AC3E}">
        <p14:creationId xmlns:p14="http://schemas.microsoft.com/office/powerpoint/2010/main" val="146129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binnen, stoel, kamer, levend&#10;&#10;Automatisch gegenereerde beschrijving">
            <a:extLst>
              <a:ext uri="{FF2B5EF4-FFF2-40B4-BE49-F238E27FC236}">
                <a16:creationId xmlns:a16="http://schemas.microsoft.com/office/drawing/2014/main" id="{E34A7740-C9C3-43F6-A3CB-7043F02590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62" b="29338"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13" name="Ovaal 12">
            <a:extLst>
              <a:ext uri="{FF2B5EF4-FFF2-40B4-BE49-F238E27FC236}">
                <a16:creationId xmlns:a16="http://schemas.microsoft.com/office/drawing/2014/main" id="{121B7325-B1AA-420A-ABD4-007B8E7810DC}"/>
              </a:ext>
            </a:extLst>
          </p:cNvPr>
          <p:cNvSpPr/>
          <p:nvPr/>
        </p:nvSpPr>
        <p:spPr>
          <a:xfrm>
            <a:off x="5438241" y="4806681"/>
            <a:ext cx="133629" cy="1336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3B7F40E6-0901-41A7-AA05-41DE175F0270}"/>
              </a:ext>
            </a:extLst>
          </p:cNvPr>
          <p:cNvSpPr txBox="1"/>
          <p:nvPr/>
        </p:nvSpPr>
        <p:spPr>
          <a:xfrm>
            <a:off x="5505055" y="4882639"/>
            <a:ext cx="2113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Health monitoring</a:t>
            </a:r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180412B6-50EF-4E31-83A6-064622495E81}"/>
              </a:ext>
            </a:extLst>
          </p:cNvPr>
          <p:cNvSpPr/>
          <p:nvPr/>
        </p:nvSpPr>
        <p:spPr>
          <a:xfrm>
            <a:off x="937960" y="3376858"/>
            <a:ext cx="133629" cy="1336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3C9F07D7-0EF2-4289-A5B2-963790662383}"/>
              </a:ext>
            </a:extLst>
          </p:cNvPr>
          <p:cNvSpPr txBox="1"/>
          <p:nvPr/>
        </p:nvSpPr>
        <p:spPr>
          <a:xfrm>
            <a:off x="1004774" y="3452816"/>
            <a:ext cx="2113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IoT data integration</a:t>
            </a:r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E91DC845-8370-49B6-AEC3-1E9775FE8D62}"/>
              </a:ext>
            </a:extLst>
          </p:cNvPr>
          <p:cNvSpPr/>
          <p:nvPr/>
        </p:nvSpPr>
        <p:spPr>
          <a:xfrm>
            <a:off x="6553318" y="4410977"/>
            <a:ext cx="133629" cy="1336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0C126860-43EF-4FC1-94BD-748382232758}"/>
              </a:ext>
            </a:extLst>
          </p:cNvPr>
          <p:cNvSpPr txBox="1"/>
          <p:nvPr/>
        </p:nvSpPr>
        <p:spPr>
          <a:xfrm>
            <a:off x="6620132" y="4486935"/>
            <a:ext cx="2113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Activity recognition</a:t>
            </a:r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CBC85C23-9540-41A4-B5C7-54DE679EDF10}"/>
              </a:ext>
            </a:extLst>
          </p:cNvPr>
          <p:cNvSpPr/>
          <p:nvPr/>
        </p:nvSpPr>
        <p:spPr>
          <a:xfrm>
            <a:off x="9015160" y="4991347"/>
            <a:ext cx="133629" cy="1336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F457B6D8-ED5B-4E9C-B301-FD0B830E2D3D}"/>
              </a:ext>
            </a:extLst>
          </p:cNvPr>
          <p:cNvSpPr txBox="1"/>
          <p:nvPr/>
        </p:nvSpPr>
        <p:spPr>
          <a:xfrm>
            <a:off x="9081973" y="5067305"/>
            <a:ext cx="2711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Social media integration</a:t>
            </a:r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16" name="Ovaal 15">
            <a:extLst>
              <a:ext uri="{FF2B5EF4-FFF2-40B4-BE49-F238E27FC236}">
                <a16:creationId xmlns:a16="http://schemas.microsoft.com/office/drawing/2014/main" id="{E1E6C115-B024-4798-9583-1B9135BD04A6}"/>
              </a:ext>
            </a:extLst>
          </p:cNvPr>
          <p:cNvSpPr/>
          <p:nvPr/>
        </p:nvSpPr>
        <p:spPr>
          <a:xfrm>
            <a:off x="6114236" y="1113241"/>
            <a:ext cx="133629" cy="1336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6B8CA31C-F9AF-45F3-A701-A04524AF6765}"/>
              </a:ext>
            </a:extLst>
          </p:cNvPr>
          <p:cNvSpPr txBox="1"/>
          <p:nvPr/>
        </p:nvSpPr>
        <p:spPr>
          <a:xfrm>
            <a:off x="6181050" y="1189199"/>
            <a:ext cx="3831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Energy efficiency</a:t>
            </a:r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18" name="Ovaal 17">
            <a:extLst>
              <a:ext uri="{FF2B5EF4-FFF2-40B4-BE49-F238E27FC236}">
                <a16:creationId xmlns:a16="http://schemas.microsoft.com/office/drawing/2014/main" id="{19174558-CB63-4003-97D1-32E6B3AE79E3}"/>
              </a:ext>
            </a:extLst>
          </p:cNvPr>
          <p:cNvSpPr/>
          <p:nvPr/>
        </p:nvSpPr>
        <p:spPr>
          <a:xfrm>
            <a:off x="4193480" y="1558531"/>
            <a:ext cx="133629" cy="1336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32365979-3E30-430F-B08D-A56562A67F34}"/>
              </a:ext>
            </a:extLst>
          </p:cNvPr>
          <p:cNvSpPr txBox="1"/>
          <p:nvPr/>
        </p:nvSpPr>
        <p:spPr>
          <a:xfrm>
            <a:off x="4260293" y="1634489"/>
            <a:ext cx="3357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Indoor environmental quality</a:t>
            </a:r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22" name="Ovaal 21">
            <a:extLst>
              <a:ext uri="{FF2B5EF4-FFF2-40B4-BE49-F238E27FC236}">
                <a16:creationId xmlns:a16="http://schemas.microsoft.com/office/drawing/2014/main" id="{9AD058E8-9241-4D53-BF87-E8559DD7CDF2}"/>
              </a:ext>
            </a:extLst>
          </p:cNvPr>
          <p:cNvSpPr/>
          <p:nvPr/>
        </p:nvSpPr>
        <p:spPr>
          <a:xfrm>
            <a:off x="2080473" y="4592454"/>
            <a:ext cx="133629" cy="1336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12645357-F75D-4C9C-85C8-AACA6238B544}"/>
              </a:ext>
            </a:extLst>
          </p:cNvPr>
          <p:cNvSpPr txBox="1"/>
          <p:nvPr/>
        </p:nvSpPr>
        <p:spPr>
          <a:xfrm>
            <a:off x="2147287" y="4668412"/>
            <a:ext cx="2113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Home automation</a:t>
            </a:r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24" name="Ovaal 23">
            <a:extLst>
              <a:ext uri="{FF2B5EF4-FFF2-40B4-BE49-F238E27FC236}">
                <a16:creationId xmlns:a16="http://schemas.microsoft.com/office/drawing/2014/main" id="{76BD0F17-EDBD-4182-A4F2-5A72E61DDBE2}"/>
              </a:ext>
            </a:extLst>
          </p:cNvPr>
          <p:cNvSpPr/>
          <p:nvPr/>
        </p:nvSpPr>
        <p:spPr>
          <a:xfrm>
            <a:off x="8576102" y="359416"/>
            <a:ext cx="133629" cy="1336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5A736801-B37D-48B7-8BAF-D1B5675387BE}"/>
              </a:ext>
            </a:extLst>
          </p:cNvPr>
          <p:cNvSpPr txBox="1"/>
          <p:nvPr/>
        </p:nvSpPr>
        <p:spPr>
          <a:xfrm>
            <a:off x="8642915" y="435374"/>
            <a:ext cx="3378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Building performance monitoring</a:t>
            </a:r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26" name="Tijdelijke aanduiding voor inhoud 3">
            <a:extLst>
              <a:ext uri="{FF2B5EF4-FFF2-40B4-BE49-F238E27FC236}">
                <a16:creationId xmlns:a16="http://schemas.microsoft.com/office/drawing/2014/main" id="{85A8DEB2-5AA1-491F-998F-FDD98B98160C}"/>
              </a:ext>
            </a:extLst>
          </p:cNvPr>
          <p:cNvSpPr txBox="1">
            <a:spLocks/>
          </p:cNvSpPr>
          <p:nvPr/>
        </p:nvSpPr>
        <p:spPr>
          <a:xfrm rot="20844026">
            <a:off x="600364" y="456061"/>
            <a:ext cx="5897443" cy="50122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sz="2400" b="1" i="1" dirty="0">
                <a:solidFill>
                  <a:schemeClr val="bg1"/>
                </a:solidFill>
                <a:latin typeface="Comic Sans MS" panose="030F0702030302020204" pitchFamily="66" charset="0"/>
              </a:rPr>
              <a:t>Different domain knowledge</a:t>
            </a:r>
          </a:p>
          <a:p>
            <a:pPr>
              <a:buFontTx/>
              <a:buChar char="-"/>
            </a:pPr>
            <a:r>
              <a:rPr lang="en-US" sz="2400" b="1" i="1" dirty="0">
                <a:solidFill>
                  <a:schemeClr val="bg1"/>
                </a:solidFill>
                <a:latin typeface="Comic Sans MS" panose="030F0702030302020204" pitchFamily="66" charset="0"/>
              </a:rPr>
              <a:t>Many stakeholders</a:t>
            </a:r>
          </a:p>
          <a:p>
            <a:pPr>
              <a:buFontTx/>
              <a:buChar char="-"/>
            </a:pPr>
            <a:r>
              <a:rPr lang="en-US" sz="2400" b="1" i="1" dirty="0">
                <a:solidFill>
                  <a:schemeClr val="bg1"/>
                </a:solidFill>
                <a:latin typeface="Comic Sans MS" panose="030F0702030302020204" pitchFamily="66" charset="0"/>
              </a:rPr>
              <a:t>Siloed data</a:t>
            </a:r>
            <a:endParaRPr lang="en-US" sz="2400" i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0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Afbeelding 20">
            <a:extLst>
              <a:ext uri="{FF2B5EF4-FFF2-40B4-BE49-F238E27FC236}">
                <a16:creationId xmlns:a16="http://schemas.microsoft.com/office/drawing/2014/main" id="{EDF96F7E-DBB3-46D2-B67E-E060ACDA1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b="38095"/>
          <a:stretch/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3C28BE8-5208-447C-BC73-4B7827822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461" y="679938"/>
            <a:ext cx="9319846" cy="1325563"/>
          </a:xfrm>
        </p:spPr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Ontologies</a:t>
            </a:r>
            <a:endParaRPr lang="en-NL" dirty="0">
              <a:latin typeface="Georgia" panose="02040502050405020303" pitchFamily="18" charset="0"/>
            </a:endParaRP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10C87AC-F454-4580-94DF-BEF06AB84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6460" y="3862315"/>
            <a:ext cx="3386697" cy="3155429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They store domain knowledge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Facilitate interoperability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Enable deeper reasoning</a:t>
            </a:r>
          </a:p>
          <a:p>
            <a:pPr>
              <a:buFontTx/>
              <a:buChar char="-"/>
            </a:pPr>
            <a:endParaRPr lang="en-US" sz="1600" b="1" dirty="0">
              <a:latin typeface="+mj-lt"/>
            </a:endParaRP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34467A19-FA70-4B2D-84B1-EDD272D4CA34}"/>
              </a:ext>
            </a:extLst>
          </p:cNvPr>
          <p:cNvSpPr/>
          <p:nvPr/>
        </p:nvSpPr>
        <p:spPr>
          <a:xfrm>
            <a:off x="7069651" y="2005501"/>
            <a:ext cx="338669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  <a:latin typeface="+mj-lt"/>
              </a:rPr>
              <a:t>RDF</a:t>
            </a:r>
            <a:r>
              <a:rPr lang="en-US" sz="1600" dirty="0">
                <a:solidFill>
                  <a:schemeClr val="bg1"/>
                </a:solidFill>
                <a:latin typeface="+mj-lt"/>
              </a:rPr>
              <a:t> </a:t>
            </a:r>
          </a:p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has a rich ecosystem of creating, using and sharing ontologies</a:t>
            </a:r>
          </a:p>
          <a:p>
            <a:pPr>
              <a:buFontTx/>
              <a:buChar char="-"/>
            </a:pPr>
            <a:endParaRPr lang="en-US" sz="1600" dirty="0">
              <a:solidFill>
                <a:schemeClr val="bg1"/>
              </a:solidFill>
              <a:latin typeface="+mj-lt"/>
            </a:endParaRPr>
          </a:p>
          <a:p>
            <a:r>
              <a:rPr lang="en-US" sz="1600" dirty="0">
                <a:solidFill>
                  <a:schemeClr val="accent4"/>
                </a:solidFill>
                <a:latin typeface="+mj-lt"/>
              </a:rPr>
              <a:t>LPG</a:t>
            </a:r>
          </a:p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Using OWL/RDFS constructs in Neo4j is more cumbersome</a:t>
            </a:r>
          </a:p>
        </p:txBody>
      </p:sp>
      <p:sp>
        <p:nvSpPr>
          <p:cNvPr id="6" name="Tijdelijke aanduiding voor inhoud 3">
            <a:extLst>
              <a:ext uri="{FF2B5EF4-FFF2-40B4-BE49-F238E27FC236}">
                <a16:creationId xmlns:a16="http://schemas.microsoft.com/office/drawing/2014/main" id="{73405BB8-E129-44D8-8690-0DC2B66D0FB1}"/>
              </a:ext>
            </a:extLst>
          </p:cNvPr>
          <p:cNvSpPr txBox="1">
            <a:spLocks/>
          </p:cNvSpPr>
          <p:nvPr/>
        </p:nvSpPr>
        <p:spPr>
          <a:xfrm rot="20844026">
            <a:off x="1502355" y="1651749"/>
            <a:ext cx="3386697" cy="50122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i="1" dirty="0">
                <a:latin typeface="Comic Sans MS" panose="030F0702030302020204" pitchFamily="66" charset="0"/>
              </a:rPr>
              <a:t>Shared</a:t>
            </a:r>
          </a:p>
          <a:p>
            <a:pPr marL="0" indent="0">
              <a:buNone/>
            </a:pPr>
            <a:r>
              <a:rPr lang="en-US" sz="2400" b="1" i="1" dirty="0">
                <a:latin typeface="Comic Sans MS" panose="030F0702030302020204" pitchFamily="66" charset="0"/>
              </a:rPr>
              <a:t>Formal</a:t>
            </a:r>
          </a:p>
          <a:p>
            <a:pPr marL="0" indent="0">
              <a:buNone/>
            </a:pPr>
            <a:r>
              <a:rPr lang="en-US" sz="2400" b="1" i="1" dirty="0">
                <a:latin typeface="Comic Sans MS" panose="030F0702030302020204" pitchFamily="66" charset="0"/>
              </a:rPr>
              <a:t>Explicit</a:t>
            </a:r>
            <a:endParaRPr lang="en-US" sz="2400" i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60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uiExpand="1" build="p"/>
      <p:bldP spid="3" grpId="0"/>
      <p:bldP spid="6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02F27FF8-7D73-4852-97B5-2D086EB4B7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b="380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409E36EC-28C4-4901-863F-F6556E0A6304}"/>
              </a:ext>
            </a:extLst>
          </p:cNvPr>
          <p:cNvSpPr txBox="1">
            <a:spLocks/>
          </p:cNvSpPr>
          <p:nvPr/>
        </p:nvSpPr>
        <p:spPr>
          <a:xfrm>
            <a:off x="1436076" y="2765668"/>
            <a:ext cx="9319846" cy="6633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RDF </a:t>
            </a:r>
            <a:r>
              <a:rPr lang="en-US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♥</a:t>
            </a: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SPARQL</a:t>
            </a: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4F057308-3096-4A25-A228-D4D84B05B0DF}"/>
              </a:ext>
            </a:extLst>
          </p:cNvPr>
          <p:cNvSpPr txBox="1">
            <a:spLocks/>
          </p:cNvSpPr>
          <p:nvPr/>
        </p:nvSpPr>
        <p:spPr>
          <a:xfrm>
            <a:off x="1436075" y="3429000"/>
            <a:ext cx="11774599" cy="6633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LPG </a:t>
            </a:r>
            <a:r>
              <a:rPr lang="en-US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♥</a:t>
            </a: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Cypher &amp; GQL &amp; GSQL &amp; PGQL &amp; </a:t>
            </a: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686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C28BE8-5208-447C-BC73-4B7827822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461" y="679938"/>
            <a:ext cx="9319846" cy="1325563"/>
          </a:xfrm>
        </p:spPr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Are they really that different?</a:t>
            </a:r>
            <a:endParaRPr lang="en-NL" dirty="0">
              <a:latin typeface="Georgia" panose="02040502050405020303" pitchFamily="18" charset="0"/>
            </a:endParaRPr>
          </a:p>
        </p:txBody>
      </p:sp>
      <p:pic>
        <p:nvPicPr>
          <p:cNvPr id="4100" name="Picture 4" descr="Quick Reference">
            <a:extLst>
              <a:ext uri="{FF2B5EF4-FFF2-40B4-BE49-F238E27FC236}">
                <a16:creationId xmlns:a16="http://schemas.microsoft.com/office/drawing/2014/main" id="{3820B8F9-8414-45CF-A62C-32EDAA276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687" y="2012744"/>
            <a:ext cx="6894626" cy="450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jdelijke aanduiding voor inhoud 3">
            <a:extLst>
              <a:ext uri="{FF2B5EF4-FFF2-40B4-BE49-F238E27FC236}">
                <a16:creationId xmlns:a16="http://schemas.microsoft.com/office/drawing/2014/main" id="{25F1A95D-8005-4B40-8A28-54A24B753598}"/>
              </a:ext>
            </a:extLst>
          </p:cNvPr>
          <p:cNvSpPr txBox="1">
            <a:spLocks/>
          </p:cNvSpPr>
          <p:nvPr/>
        </p:nvSpPr>
        <p:spPr>
          <a:xfrm rot="20844026">
            <a:off x="9502190" y="173559"/>
            <a:ext cx="3386697" cy="50122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sz="2400" b="1" i="1" dirty="0">
                <a:solidFill>
                  <a:schemeClr val="accent4"/>
                </a:solidFill>
                <a:latin typeface="Comic Sans MS" panose="030F0702030302020204" pitchFamily="66" charset="0"/>
              </a:rPr>
              <a:t>Constructs</a:t>
            </a:r>
          </a:p>
          <a:p>
            <a:pPr marL="0" indent="0">
              <a:buNone/>
            </a:pPr>
            <a:r>
              <a:rPr lang="en-US" sz="2400" b="1" i="1" dirty="0">
                <a:solidFill>
                  <a:schemeClr val="accent4"/>
                </a:solidFill>
                <a:latin typeface="Comic Sans MS" panose="030F0702030302020204" pitchFamily="66" charset="0"/>
              </a:rPr>
              <a:t> </a:t>
            </a:r>
            <a:endParaRPr lang="en-US" sz="2400" i="1" dirty="0">
              <a:solidFill>
                <a:schemeClr val="accent4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F12EA712-4B34-4EBD-B552-3B6E8F145AB2}"/>
              </a:ext>
            </a:extLst>
          </p:cNvPr>
          <p:cNvSpPr/>
          <p:nvPr/>
        </p:nvSpPr>
        <p:spPr>
          <a:xfrm>
            <a:off x="0" y="6519445"/>
            <a:ext cx="65918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+mj-lt"/>
              </a:rPr>
              <a:t>Keen, A.: SPARQL and Cypher Cheat Sheet (2018)</a:t>
            </a:r>
            <a:endParaRPr lang="en-NL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9554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C28BE8-5208-447C-BC73-4B7827822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461" y="679938"/>
            <a:ext cx="9319846" cy="1325563"/>
          </a:xfrm>
        </p:spPr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Are they really that different?</a:t>
            </a:r>
            <a:endParaRPr lang="en-NL" dirty="0">
              <a:latin typeface="Georgia" panose="02040502050405020303" pitchFamily="18" charset="0"/>
            </a:endParaRPr>
          </a:p>
        </p:txBody>
      </p:sp>
      <p:pic>
        <p:nvPicPr>
          <p:cNvPr id="6146" name="Picture 2" descr="The Movie Graph">
            <a:extLst>
              <a:ext uri="{FF2B5EF4-FFF2-40B4-BE49-F238E27FC236}">
                <a16:creationId xmlns:a16="http://schemas.microsoft.com/office/drawing/2014/main" id="{E69BA60B-D671-4D90-ACE0-9E5E1294F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5501"/>
            <a:ext cx="12192000" cy="455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jdelijke aanduiding voor inhoud 3">
            <a:extLst>
              <a:ext uri="{FF2B5EF4-FFF2-40B4-BE49-F238E27FC236}">
                <a16:creationId xmlns:a16="http://schemas.microsoft.com/office/drawing/2014/main" id="{CE16178E-CDD5-49B4-B58B-FE0DE756E057}"/>
              </a:ext>
            </a:extLst>
          </p:cNvPr>
          <p:cNvSpPr txBox="1">
            <a:spLocks/>
          </p:cNvSpPr>
          <p:nvPr/>
        </p:nvSpPr>
        <p:spPr>
          <a:xfrm rot="20844026">
            <a:off x="9502190" y="173559"/>
            <a:ext cx="3386697" cy="50122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sz="2400" b="1" i="1" dirty="0">
                <a:solidFill>
                  <a:schemeClr val="accent4"/>
                </a:solidFill>
                <a:latin typeface="Comic Sans MS" panose="030F0702030302020204" pitchFamily="66" charset="0"/>
              </a:rPr>
              <a:t>Constructs</a:t>
            </a:r>
          </a:p>
          <a:p>
            <a:pPr>
              <a:buFontTx/>
              <a:buChar char="-"/>
            </a:pPr>
            <a:r>
              <a:rPr lang="en-US" sz="2400" b="1" i="1" dirty="0">
                <a:solidFill>
                  <a:schemeClr val="accent4"/>
                </a:solidFill>
                <a:latin typeface="Comic Sans MS" panose="030F0702030302020204" pitchFamily="66" charset="0"/>
              </a:rPr>
              <a:t>Graph creation</a:t>
            </a:r>
          </a:p>
          <a:p>
            <a:pPr>
              <a:buFontTx/>
              <a:buChar char="-"/>
            </a:pPr>
            <a:endParaRPr lang="en-US" sz="2400" i="1" dirty="0">
              <a:solidFill>
                <a:schemeClr val="accent4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F8683DA7-4FBC-4984-99FA-A9BC3CDA518C}"/>
              </a:ext>
            </a:extLst>
          </p:cNvPr>
          <p:cNvSpPr/>
          <p:nvPr/>
        </p:nvSpPr>
        <p:spPr>
          <a:xfrm>
            <a:off x="0" y="6519445"/>
            <a:ext cx="65918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+mj-lt"/>
              </a:rPr>
              <a:t>Keen, A.: SPARQL and Cypher Cheat Sheet (2018)</a:t>
            </a:r>
            <a:endParaRPr lang="en-NL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69976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C28BE8-5208-447C-BC73-4B7827822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461" y="679938"/>
            <a:ext cx="9319846" cy="1325563"/>
          </a:xfrm>
        </p:spPr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Are they really that different?</a:t>
            </a:r>
            <a:endParaRPr lang="en-NL" dirty="0">
              <a:latin typeface="Georgia" panose="02040502050405020303" pitchFamily="18" charset="0"/>
            </a:endParaRPr>
          </a:p>
        </p:txBody>
      </p:sp>
      <p:sp>
        <p:nvSpPr>
          <p:cNvPr id="5" name="Tijdelijke aanduiding voor inhoud 3">
            <a:extLst>
              <a:ext uri="{FF2B5EF4-FFF2-40B4-BE49-F238E27FC236}">
                <a16:creationId xmlns:a16="http://schemas.microsoft.com/office/drawing/2014/main" id="{CE16178E-CDD5-49B4-B58B-FE0DE756E057}"/>
              </a:ext>
            </a:extLst>
          </p:cNvPr>
          <p:cNvSpPr txBox="1">
            <a:spLocks/>
          </p:cNvSpPr>
          <p:nvPr/>
        </p:nvSpPr>
        <p:spPr>
          <a:xfrm rot="20844026">
            <a:off x="9504176" y="191544"/>
            <a:ext cx="3221792" cy="50122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sz="2400" b="1" i="1" dirty="0">
                <a:solidFill>
                  <a:schemeClr val="accent4"/>
                </a:solidFill>
                <a:latin typeface="Comic Sans MS" panose="030F0702030302020204" pitchFamily="66" charset="0"/>
              </a:rPr>
              <a:t>Constructs</a:t>
            </a:r>
          </a:p>
          <a:p>
            <a:pPr>
              <a:buFontTx/>
              <a:buChar char="-"/>
            </a:pPr>
            <a:r>
              <a:rPr lang="en-US" sz="2400" b="1" i="1" dirty="0">
                <a:solidFill>
                  <a:schemeClr val="accent4"/>
                </a:solidFill>
                <a:latin typeface="Comic Sans MS" panose="030F0702030302020204" pitchFamily="66" charset="0"/>
              </a:rPr>
              <a:t>Graph creation</a:t>
            </a:r>
          </a:p>
          <a:p>
            <a:pPr>
              <a:buFontTx/>
              <a:buChar char="-"/>
            </a:pPr>
            <a:r>
              <a:rPr lang="en-US" sz="2400" b="1" i="1" dirty="0">
                <a:solidFill>
                  <a:schemeClr val="accent4"/>
                </a:solidFill>
                <a:latin typeface="Comic Sans MS" panose="030F0702030302020204" pitchFamily="66" charset="0"/>
              </a:rPr>
              <a:t>Object and pattern matching</a:t>
            </a:r>
          </a:p>
          <a:p>
            <a:pPr>
              <a:buFontTx/>
              <a:buChar char="-"/>
            </a:pPr>
            <a:endParaRPr lang="en-US" sz="2400" i="1" dirty="0">
              <a:solidFill>
                <a:schemeClr val="accent4"/>
              </a:solidFill>
              <a:latin typeface="Comic Sans MS" panose="030F0702030302020204" pitchFamily="66" charset="0"/>
            </a:endParaRPr>
          </a:p>
        </p:txBody>
      </p:sp>
      <p:pic>
        <p:nvPicPr>
          <p:cNvPr id="7170" name="Picture 2" descr="Find movies released in the 1990&amp;apos;s">
            <a:extLst>
              <a:ext uri="{FF2B5EF4-FFF2-40B4-BE49-F238E27FC236}">
                <a16:creationId xmlns:a16="http://schemas.microsoft.com/office/drawing/2014/main" id="{F12E9C71-58E9-4E7E-BBEF-67ACDF4C6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286000"/>
            <a:ext cx="116205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Tom Hanks&amp;apos; co-actors">
            <a:extLst>
              <a:ext uri="{FF2B5EF4-FFF2-40B4-BE49-F238E27FC236}">
                <a16:creationId xmlns:a16="http://schemas.microsoft.com/office/drawing/2014/main" id="{5AC432A6-43C3-423E-9567-ED57C274B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1" y="4536309"/>
            <a:ext cx="11753850" cy="232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7F9AFC2E-58B4-42A9-8089-66911D323DA9}"/>
              </a:ext>
            </a:extLst>
          </p:cNvPr>
          <p:cNvSpPr/>
          <p:nvPr/>
        </p:nvSpPr>
        <p:spPr>
          <a:xfrm>
            <a:off x="0" y="6519445"/>
            <a:ext cx="65918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+mj-lt"/>
              </a:rPr>
              <a:t>Keen, A.: SPARQL and Cypher Cheat Sheet (2018)</a:t>
            </a:r>
            <a:endParaRPr lang="en-NL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52791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02F27FF8-7D73-4852-97B5-2D086EB4B7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b="380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409E36EC-28C4-4901-863F-F6556E0A6304}"/>
              </a:ext>
            </a:extLst>
          </p:cNvPr>
          <p:cNvSpPr txBox="1">
            <a:spLocks/>
          </p:cNvSpPr>
          <p:nvPr/>
        </p:nvSpPr>
        <p:spPr>
          <a:xfrm>
            <a:off x="1436076" y="2765668"/>
            <a:ext cx="931984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Some other measures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52E0EA5-B697-4527-A830-795190DEAC47}"/>
              </a:ext>
            </a:extLst>
          </p:cNvPr>
          <p:cNvSpPr txBox="1">
            <a:spLocks/>
          </p:cNvSpPr>
          <p:nvPr/>
        </p:nvSpPr>
        <p:spPr>
          <a:xfrm rot="20844026">
            <a:off x="2544577" y="1554712"/>
            <a:ext cx="3221792" cy="50122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sz="2400" b="1" i="1" dirty="0">
                <a:solidFill>
                  <a:schemeClr val="accent4"/>
                </a:solidFill>
                <a:latin typeface="Comic Sans MS" panose="030F0702030302020204" pitchFamily="66" charset="0"/>
              </a:rPr>
              <a:t>Support</a:t>
            </a:r>
            <a:endParaRPr lang="en-US" sz="2400" i="1" dirty="0">
              <a:solidFill>
                <a:schemeClr val="accent4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ijdelijke aanduiding voor inhoud 3">
            <a:extLst>
              <a:ext uri="{FF2B5EF4-FFF2-40B4-BE49-F238E27FC236}">
                <a16:creationId xmlns:a16="http://schemas.microsoft.com/office/drawing/2014/main" id="{F4F45994-EAE3-4EC8-9BAF-606F83721037}"/>
              </a:ext>
            </a:extLst>
          </p:cNvPr>
          <p:cNvSpPr txBox="1">
            <a:spLocks/>
          </p:cNvSpPr>
          <p:nvPr/>
        </p:nvSpPr>
        <p:spPr>
          <a:xfrm rot="20844026">
            <a:off x="8818828" y="1554711"/>
            <a:ext cx="3221792" cy="50122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sz="2400" b="1" i="1" dirty="0">
                <a:solidFill>
                  <a:schemeClr val="accent4"/>
                </a:solidFill>
                <a:latin typeface="Comic Sans MS" panose="030F0702030302020204" pitchFamily="66" charset="0"/>
              </a:rPr>
              <a:t>Security</a:t>
            </a:r>
            <a:endParaRPr lang="en-US" sz="2400" i="1" dirty="0">
              <a:solidFill>
                <a:schemeClr val="accent4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ijdelijke aanduiding voor inhoud 3">
            <a:extLst>
              <a:ext uri="{FF2B5EF4-FFF2-40B4-BE49-F238E27FC236}">
                <a16:creationId xmlns:a16="http://schemas.microsoft.com/office/drawing/2014/main" id="{F0CD7705-268E-4CC4-B520-66F2CEBDDC1D}"/>
              </a:ext>
            </a:extLst>
          </p:cNvPr>
          <p:cNvSpPr txBox="1">
            <a:spLocks/>
          </p:cNvSpPr>
          <p:nvPr/>
        </p:nvSpPr>
        <p:spPr>
          <a:xfrm rot="20844026">
            <a:off x="1574315" y="4351878"/>
            <a:ext cx="3221792" cy="50122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sz="2400" b="1" i="1" dirty="0">
                <a:solidFill>
                  <a:schemeClr val="accent4"/>
                </a:solidFill>
                <a:latin typeface="Comic Sans MS" panose="030F0702030302020204" pitchFamily="66" charset="0"/>
              </a:rPr>
              <a:t>Interoperability</a:t>
            </a:r>
            <a:endParaRPr lang="en-US" sz="2400" i="1" dirty="0">
              <a:solidFill>
                <a:schemeClr val="accent4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ijdelijke aanduiding voor inhoud 3">
            <a:extLst>
              <a:ext uri="{FF2B5EF4-FFF2-40B4-BE49-F238E27FC236}">
                <a16:creationId xmlns:a16="http://schemas.microsoft.com/office/drawing/2014/main" id="{DE4CD95B-B14E-4DBF-9762-0CC89F1E6FC3}"/>
              </a:ext>
            </a:extLst>
          </p:cNvPr>
          <p:cNvSpPr txBox="1">
            <a:spLocks/>
          </p:cNvSpPr>
          <p:nvPr/>
        </p:nvSpPr>
        <p:spPr>
          <a:xfrm rot="20844026">
            <a:off x="8818829" y="4351877"/>
            <a:ext cx="3221792" cy="50122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sz="2400" b="1" i="1" dirty="0">
                <a:solidFill>
                  <a:schemeClr val="accent4"/>
                </a:solidFill>
                <a:latin typeface="Comic Sans MS" panose="030F0702030302020204" pitchFamily="66" charset="0"/>
              </a:rPr>
              <a:t>Closed vs open world assumption</a:t>
            </a:r>
            <a:endParaRPr lang="en-US" sz="2400" i="1" dirty="0">
              <a:solidFill>
                <a:schemeClr val="accent4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ijdelijke aanduiding voor inhoud 3">
            <a:extLst>
              <a:ext uri="{FF2B5EF4-FFF2-40B4-BE49-F238E27FC236}">
                <a16:creationId xmlns:a16="http://schemas.microsoft.com/office/drawing/2014/main" id="{9B4869AE-3AA9-4730-AF3F-FBB94F4ABE73}"/>
              </a:ext>
            </a:extLst>
          </p:cNvPr>
          <p:cNvSpPr txBox="1">
            <a:spLocks/>
          </p:cNvSpPr>
          <p:nvPr/>
        </p:nvSpPr>
        <p:spPr>
          <a:xfrm rot="20844026">
            <a:off x="4841608" y="5175090"/>
            <a:ext cx="3221792" cy="50122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sz="2400" b="1" i="1" dirty="0">
                <a:solidFill>
                  <a:schemeClr val="accent4"/>
                </a:solidFill>
                <a:latin typeface="Comic Sans MS" panose="030F0702030302020204" pitchFamily="66" charset="0"/>
              </a:rPr>
              <a:t>Index based vs navigational</a:t>
            </a:r>
            <a:endParaRPr lang="en-US" sz="2400" i="1" dirty="0">
              <a:solidFill>
                <a:schemeClr val="accent4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98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uiExpand="1" build="p"/>
      <p:bldP spid="7" grpId="0" uiExpand="1" build="p"/>
      <p:bldP spid="8" grpId="0" uiExpand="1" build="p"/>
      <p:bldP spid="9" grpId="0" uiExpand="1" build="p"/>
      <p:bldP spid="10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C28BE8-5208-447C-BC73-4B7827822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461" y="679938"/>
            <a:ext cx="9319846" cy="1325563"/>
          </a:xfrm>
        </p:spPr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Graph models</a:t>
            </a:r>
            <a:endParaRPr lang="en-NL" dirty="0">
              <a:latin typeface="Georgia" panose="02040502050405020303" pitchFamily="18" charset="0"/>
            </a:endParaRP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10C87AC-F454-4580-94DF-BEF06AB84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6460" y="2005501"/>
            <a:ext cx="3386697" cy="5012244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sz="1600" b="1" dirty="0">
                <a:latin typeface="+mj-lt"/>
              </a:rPr>
              <a:t>Undirected 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Simple 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Multi-graph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Halve-edge 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Labeled 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Weighted 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Property 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Labeled property 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Hypergraph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RDF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RDF*</a:t>
            </a:r>
          </a:p>
        </p:txBody>
      </p:sp>
      <p:pic>
        <p:nvPicPr>
          <p:cNvPr id="5" name="Afbeelding 4" descr="Afbeelding met buiten, gebouw, rijden, man&#10;&#10;Automatisch gegenereerde beschrijving">
            <a:extLst>
              <a:ext uri="{FF2B5EF4-FFF2-40B4-BE49-F238E27FC236}">
                <a16:creationId xmlns:a16="http://schemas.microsoft.com/office/drawing/2014/main" id="{A47C4A6F-ACB0-4289-9A63-636C81396C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6" name="Ovaal 5">
            <a:extLst>
              <a:ext uri="{FF2B5EF4-FFF2-40B4-BE49-F238E27FC236}">
                <a16:creationId xmlns:a16="http://schemas.microsoft.com/office/drawing/2014/main" id="{FF00A49F-2970-47CC-BA0C-AAFEE943C279}"/>
              </a:ext>
            </a:extLst>
          </p:cNvPr>
          <p:cNvSpPr/>
          <p:nvPr/>
        </p:nvSpPr>
        <p:spPr>
          <a:xfrm>
            <a:off x="6096000" y="2766219"/>
            <a:ext cx="1325562" cy="1325562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Kitchen</a:t>
            </a:r>
            <a:endParaRPr lang="en-NL" b="1" dirty="0">
              <a:solidFill>
                <a:schemeClr val="bg1"/>
              </a:solidFill>
            </a:endParaRPr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FD5E2DDE-1840-42B0-93F4-2C3ACA41CE62}"/>
              </a:ext>
            </a:extLst>
          </p:cNvPr>
          <p:cNvSpPr/>
          <p:nvPr/>
        </p:nvSpPr>
        <p:spPr>
          <a:xfrm>
            <a:off x="9869978" y="2766219"/>
            <a:ext cx="1325562" cy="1325562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Toilet</a:t>
            </a:r>
            <a:endParaRPr lang="en-NL" b="1" dirty="0">
              <a:solidFill>
                <a:schemeClr val="bg1"/>
              </a:solidFill>
            </a:endParaRP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361441E3-54D4-4FD0-BFB3-32EFC9DB784C}"/>
              </a:ext>
            </a:extLst>
          </p:cNvPr>
          <p:cNvCxnSpPr>
            <a:stCxn id="6" idx="6"/>
            <a:endCxn id="11" idx="2"/>
          </p:cNvCxnSpPr>
          <p:nvPr/>
        </p:nvCxnSpPr>
        <p:spPr>
          <a:xfrm>
            <a:off x="7421562" y="3429000"/>
            <a:ext cx="2448416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ijdelijke aanduiding voor inhoud 3">
            <a:extLst>
              <a:ext uri="{FF2B5EF4-FFF2-40B4-BE49-F238E27FC236}">
                <a16:creationId xmlns:a16="http://schemas.microsoft.com/office/drawing/2014/main" id="{C5C9B659-13EE-4A63-8AE5-5B0AD6439278}"/>
              </a:ext>
            </a:extLst>
          </p:cNvPr>
          <p:cNvSpPr txBox="1">
            <a:spLocks/>
          </p:cNvSpPr>
          <p:nvPr/>
        </p:nvSpPr>
        <p:spPr>
          <a:xfrm rot="20844026">
            <a:off x="8333302" y="1227699"/>
            <a:ext cx="3386697" cy="50122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i="1" dirty="0">
                <a:solidFill>
                  <a:schemeClr val="bg1"/>
                </a:solidFill>
                <a:latin typeface="Comic Sans MS" panose="030F0702030302020204" pitchFamily="66" charset="0"/>
              </a:rPr>
              <a:t>- labels</a:t>
            </a:r>
            <a:endParaRPr lang="en-US" sz="2400" i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186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uiExpand="1" build="p"/>
      <p:bldP spid="6" grpId="0" animBg="1"/>
      <p:bldP spid="11" grpId="0" animBg="1"/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vliegen, vliegtuig, zwart, oud&#10;&#10;Automatisch gegenereerde beschrijving">
            <a:extLst>
              <a:ext uri="{FF2B5EF4-FFF2-40B4-BE49-F238E27FC236}">
                <a16:creationId xmlns:a16="http://schemas.microsoft.com/office/drawing/2014/main" id="{23F310C5-B838-4E1B-810D-37DE064990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409E36EC-28C4-4901-863F-F6556E0A6304}"/>
              </a:ext>
            </a:extLst>
          </p:cNvPr>
          <p:cNvSpPr txBox="1">
            <a:spLocks/>
          </p:cNvSpPr>
          <p:nvPr/>
        </p:nvSpPr>
        <p:spPr>
          <a:xfrm>
            <a:off x="6096000" y="1380066"/>
            <a:ext cx="5808134" cy="40978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What about the quantitative differences?</a:t>
            </a:r>
            <a:endParaRPr lang="en-NL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938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>
            <a:extLst>
              <a:ext uri="{FF2B5EF4-FFF2-40B4-BE49-F238E27FC236}">
                <a16:creationId xmlns:a16="http://schemas.microsoft.com/office/drawing/2014/main" id="{D322CF5F-8EA9-42C0-B89B-32AB2E901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b="38095"/>
          <a:stretch/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5911589-A821-4FAD-BCDF-838E0FC533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66" t="19487" r="24808" b="8889"/>
          <a:stretch/>
        </p:blipFill>
        <p:spPr>
          <a:xfrm>
            <a:off x="818080" y="1986882"/>
            <a:ext cx="2454509" cy="1908051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DD55638B-A169-44B6-899E-87E7B7DAB1E6}"/>
              </a:ext>
            </a:extLst>
          </p:cNvPr>
          <p:cNvSpPr/>
          <p:nvPr/>
        </p:nvSpPr>
        <p:spPr>
          <a:xfrm>
            <a:off x="192505" y="5325979"/>
            <a:ext cx="1636295" cy="850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9498C603-C4F3-4F4F-8697-0286365E3FBB}"/>
              </a:ext>
            </a:extLst>
          </p:cNvPr>
          <p:cNvSpPr txBox="1">
            <a:spLocks/>
          </p:cNvSpPr>
          <p:nvPr/>
        </p:nvSpPr>
        <p:spPr>
          <a:xfrm>
            <a:off x="996461" y="679938"/>
            <a:ext cx="931984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Georgia" panose="02040502050405020303" pitchFamily="18" charset="0"/>
              </a:rPr>
              <a:t>Complexity</a:t>
            </a:r>
            <a:endParaRPr lang="en-NL" dirty="0">
              <a:latin typeface="Georgia" panose="02040502050405020303" pitchFamily="18" charset="0"/>
            </a:endParaRP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1A2F9C07-A480-4932-A16E-205618E3416B}"/>
              </a:ext>
            </a:extLst>
          </p:cNvPr>
          <p:cNvSpPr/>
          <p:nvPr/>
        </p:nvSpPr>
        <p:spPr>
          <a:xfrm>
            <a:off x="670683" y="3753853"/>
            <a:ext cx="651556" cy="3736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" name="Rechthoek: met één afgeschuinde hoek 2">
            <a:extLst>
              <a:ext uri="{FF2B5EF4-FFF2-40B4-BE49-F238E27FC236}">
                <a16:creationId xmlns:a16="http://schemas.microsoft.com/office/drawing/2014/main" id="{E5C1C81E-A505-4848-B41A-1AA14112DCEA}"/>
              </a:ext>
            </a:extLst>
          </p:cNvPr>
          <p:cNvSpPr/>
          <p:nvPr/>
        </p:nvSpPr>
        <p:spPr>
          <a:xfrm>
            <a:off x="1322239" y="4897464"/>
            <a:ext cx="1064500" cy="1369932"/>
          </a:xfrm>
          <a:prstGeom prst="snip1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Kitchen</a:t>
            </a:r>
            <a:endParaRPr lang="en-NL" dirty="0"/>
          </a:p>
        </p:txBody>
      </p:sp>
      <p:graphicFrame>
        <p:nvGraphicFramePr>
          <p:cNvPr id="7" name="Tabel 9">
            <a:extLst>
              <a:ext uri="{FF2B5EF4-FFF2-40B4-BE49-F238E27FC236}">
                <a16:creationId xmlns:a16="http://schemas.microsoft.com/office/drawing/2014/main" id="{2377280A-701F-40D1-9625-FD247D3872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1926525"/>
              </p:ext>
            </p:extLst>
          </p:nvPr>
        </p:nvGraphicFramePr>
        <p:xfrm>
          <a:off x="5528602" y="4449679"/>
          <a:ext cx="6400800" cy="1854200"/>
        </p:xfrm>
        <a:graphic>
          <a:graphicData uri="http://schemas.openxmlformats.org/drawingml/2006/table">
            <a:tbl>
              <a:tblPr firstRow="1" bandRow="1">
                <a:tableStyleId>{E929F9F4-4A8F-4326-A1B4-22849713DDAB}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3434481360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1740032437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3892542266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14037647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Measure</a:t>
                      </a:r>
                      <a:endParaRPr lang="en-N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RDF</a:t>
                      </a:r>
                      <a:endParaRPr lang="en-N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LPG (NSMNTX)</a:t>
                      </a:r>
                      <a:endParaRPr lang="en-N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Custom LPG</a:t>
                      </a:r>
                      <a:endParaRPr lang="en-N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8644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Nodes</a:t>
                      </a:r>
                      <a:endParaRPr lang="en-NL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27</a:t>
                      </a:r>
                      <a:endParaRPr lang="en-NL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</a:t>
                      </a:r>
                      <a:endParaRPr lang="en-NL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endParaRPr lang="en-NL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9692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Edges</a:t>
                      </a:r>
                      <a:endParaRPr lang="en-NL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26</a:t>
                      </a:r>
                      <a:endParaRPr lang="en-NL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</a:t>
                      </a:r>
                      <a:endParaRPr lang="en-NL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endParaRPr lang="en-NL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09403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Graph Density</a:t>
                      </a:r>
                      <a:endParaRPr lang="en-NL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0,037</a:t>
                      </a:r>
                      <a:endParaRPr lang="en-NL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0,063</a:t>
                      </a:r>
                      <a:endParaRPr lang="en-NL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0,5</a:t>
                      </a:r>
                      <a:endParaRPr lang="en-NL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97073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File size</a:t>
                      </a:r>
                      <a:endParaRPr lang="en-NL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 kb</a:t>
                      </a:r>
                      <a:endParaRPr lang="en-NL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NL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 kb</a:t>
                      </a:r>
                      <a:endParaRPr lang="en-NL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7777510"/>
                  </a:ext>
                </a:extLst>
              </a:tr>
            </a:tbl>
          </a:graphicData>
        </a:graphic>
      </p:graphicFrame>
      <p:graphicFrame>
        <p:nvGraphicFramePr>
          <p:cNvPr id="22" name="Tabel 9">
            <a:extLst>
              <a:ext uri="{FF2B5EF4-FFF2-40B4-BE49-F238E27FC236}">
                <a16:creationId xmlns:a16="http://schemas.microsoft.com/office/drawing/2014/main" id="{F7E9F943-8206-4E67-8754-485E52753A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5472270"/>
              </p:ext>
            </p:extLst>
          </p:nvPr>
        </p:nvGraphicFramePr>
        <p:xfrm>
          <a:off x="5528603" y="2199227"/>
          <a:ext cx="6400800" cy="1854200"/>
        </p:xfrm>
        <a:graphic>
          <a:graphicData uri="http://schemas.openxmlformats.org/drawingml/2006/table">
            <a:tbl>
              <a:tblPr firstRow="1" bandRow="1">
                <a:tableStyleId>{E929F9F4-4A8F-4326-A1B4-22849713DDAB}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3434481360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1740032437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3892542266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14037647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Measure</a:t>
                      </a:r>
                      <a:endParaRPr lang="en-N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RDF</a:t>
                      </a:r>
                      <a:endParaRPr lang="en-N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LPG (NSMNTX) </a:t>
                      </a:r>
                      <a:endParaRPr lang="en-N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Custom LPG</a:t>
                      </a:r>
                      <a:endParaRPr lang="en-N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8644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Nodes</a:t>
                      </a:r>
                      <a:endParaRPr lang="en-NL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719</a:t>
                      </a:r>
                      <a:endParaRPr lang="en-NL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475</a:t>
                      </a:r>
                      <a:endParaRPr lang="en-NL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115</a:t>
                      </a:r>
                      <a:endParaRPr lang="en-NL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9692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Edges</a:t>
                      </a:r>
                      <a:endParaRPr lang="en-NL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1332</a:t>
                      </a:r>
                      <a:endParaRPr lang="en-NL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507</a:t>
                      </a:r>
                      <a:endParaRPr lang="en-NL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171</a:t>
                      </a:r>
                      <a:endParaRPr lang="en-NL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09403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Graph Density</a:t>
                      </a:r>
                      <a:endParaRPr lang="en-NL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0,0026</a:t>
                      </a:r>
                      <a:endParaRPr lang="en-NL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0,0023</a:t>
                      </a:r>
                      <a:endParaRPr lang="en-NL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0,013</a:t>
                      </a:r>
                      <a:endParaRPr lang="en-NL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97073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File size</a:t>
                      </a:r>
                      <a:endParaRPr lang="en-NL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106 kb</a:t>
                      </a:r>
                      <a:endParaRPr lang="en-NL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NL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29 kb</a:t>
                      </a:r>
                      <a:endParaRPr lang="en-NL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71351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231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>
            <a:extLst>
              <a:ext uri="{FF2B5EF4-FFF2-40B4-BE49-F238E27FC236}">
                <a16:creationId xmlns:a16="http://schemas.microsoft.com/office/drawing/2014/main" id="{D322CF5F-8EA9-42C0-B89B-32AB2E901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b="380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9498C603-C4F3-4F4F-8697-0286365E3FBB}"/>
              </a:ext>
            </a:extLst>
          </p:cNvPr>
          <p:cNvSpPr txBox="1">
            <a:spLocks/>
          </p:cNvSpPr>
          <p:nvPr/>
        </p:nvSpPr>
        <p:spPr>
          <a:xfrm>
            <a:off x="996461" y="679938"/>
            <a:ext cx="931984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Queries (in Cypher)</a:t>
            </a:r>
            <a:endParaRPr lang="en-NL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3" name="Rechthoek: met één afgeschuinde hoek 2">
            <a:extLst>
              <a:ext uri="{FF2B5EF4-FFF2-40B4-BE49-F238E27FC236}">
                <a16:creationId xmlns:a16="http://schemas.microsoft.com/office/drawing/2014/main" id="{E5C1C81E-A505-4848-B41A-1AA14112DCEA}"/>
              </a:ext>
            </a:extLst>
          </p:cNvPr>
          <p:cNvSpPr/>
          <p:nvPr/>
        </p:nvSpPr>
        <p:spPr>
          <a:xfrm>
            <a:off x="1322239" y="3254531"/>
            <a:ext cx="1064500" cy="1369932"/>
          </a:xfrm>
          <a:prstGeom prst="snip1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Kitchen</a:t>
            </a:r>
            <a:endParaRPr lang="en-NL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7F2FD58-33AA-4E40-B7F0-41BEE83897E5}"/>
              </a:ext>
            </a:extLst>
          </p:cNvPr>
          <p:cNvSpPr/>
          <p:nvPr/>
        </p:nvSpPr>
        <p:spPr>
          <a:xfrm>
            <a:off x="3708978" y="1907193"/>
            <a:ext cx="804340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  <a:latin typeface="+mj-lt"/>
              </a:rPr>
              <a:t>Return all nodes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</a:rPr>
              <a:t>MATCH (n) RETURN n</a:t>
            </a:r>
          </a:p>
          <a:p>
            <a:endParaRPr lang="en-US" dirty="0">
              <a:solidFill>
                <a:schemeClr val="bg1"/>
              </a:solidFill>
              <a:latin typeface="Courier New" panose="02070309020205020404" pitchFamily="49" charset="0"/>
            </a:endParaRPr>
          </a:p>
          <a:p>
            <a:r>
              <a:rPr lang="en-US" sz="1600" dirty="0">
                <a:solidFill>
                  <a:schemeClr val="accent4"/>
                </a:solidFill>
                <a:latin typeface="+mj-lt"/>
              </a:rPr>
              <a:t>Return all nodes and edges</a:t>
            </a:r>
          </a:p>
          <a:p>
            <a:r>
              <a:rPr lang="pt-BR" dirty="0">
                <a:solidFill>
                  <a:schemeClr val="bg1"/>
                </a:solidFill>
                <a:latin typeface="Courier New" panose="02070309020205020404" pitchFamily="49" charset="0"/>
              </a:rPr>
              <a:t>2. MATCH (n)-[r]-&gt;(m) RETURN n,r,m </a:t>
            </a:r>
          </a:p>
          <a:p>
            <a:endParaRPr lang="pt-BR" dirty="0">
              <a:solidFill>
                <a:schemeClr val="bg1"/>
              </a:solidFill>
              <a:latin typeface="Courier New" panose="02070309020205020404" pitchFamily="49" charset="0"/>
            </a:endParaRPr>
          </a:p>
          <a:p>
            <a:r>
              <a:rPr lang="pt-BR" sz="1600" dirty="0">
                <a:solidFill>
                  <a:schemeClr val="accent4"/>
                </a:solidFill>
                <a:latin typeface="+mj-lt"/>
              </a:rPr>
              <a:t>Return all nodes and edges of type ns0__AdjacentElement</a:t>
            </a:r>
          </a:p>
          <a:p>
            <a:r>
              <a:rPr lang="pt-BR" dirty="0">
                <a:solidFill>
                  <a:schemeClr val="bg1"/>
                </a:solidFill>
                <a:latin typeface="Courier New" panose="02070309020205020404" pitchFamily="49" charset="0"/>
              </a:rPr>
              <a:t>3. MATCH (n)-[r:ns0__AdjacentElement]-&gt;(m) RETURN n,r,m </a:t>
            </a:r>
          </a:p>
          <a:p>
            <a:endParaRPr lang="pt-BR" dirty="0">
              <a:solidFill>
                <a:schemeClr val="bg1"/>
              </a:solidFill>
              <a:latin typeface="Courier New" panose="02070309020205020404" pitchFamily="49" charset="0"/>
            </a:endParaRPr>
          </a:p>
          <a:p>
            <a:r>
              <a:rPr lang="pt-BR" sz="1600" dirty="0">
                <a:solidFill>
                  <a:schemeClr val="accent4"/>
                </a:solidFill>
                <a:latin typeface="+mj-lt"/>
              </a:rPr>
              <a:t>Return a list of walls with their length, width and name</a:t>
            </a:r>
          </a:p>
          <a:p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</a:rPr>
              <a:t>4a.MATCH (n)-[:ns3__dimensionsLength]-&gt;()-[]-&gt;(l), </a:t>
            </a:r>
          </a:p>
          <a:p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</a:rPr>
              <a:t>(n)-[:ns3__dimensionsWidth]-&gt;()-[]-&gt;(w), </a:t>
            </a:r>
          </a:p>
          <a:p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</a:rPr>
              <a:t>(n)-[:ns3__identityDataName]-&gt;()-[]-&gt;(s) </a:t>
            </a:r>
          </a:p>
          <a:p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</a:rPr>
              <a:t>RETURN </a:t>
            </a:r>
            <a:r>
              <a:rPr lang="en-US" dirty="0" err="1">
                <a:solidFill>
                  <a:schemeClr val="bg1"/>
                </a:solidFill>
                <a:latin typeface="Courier New" panose="02070309020205020404" pitchFamily="49" charset="0"/>
              </a:rPr>
              <a:t>n.uri</a:t>
            </a:r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Courier New" panose="02070309020205020404" pitchFamily="49" charset="0"/>
              </a:rPr>
              <a:t>l.sch__value</a:t>
            </a:r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Courier New" panose="02070309020205020404" pitchFamily="49" charset="0"/>
              </a:rPr>
              <a:t>w.sch__value</a:t>
            </a:r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Courier New" panose="02070309020205020404" pitchFamily="49" charset="0"/>
              </a:rPr>
              <a:t>s.sch__value</a:t>
            </a:r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</a:rPr>
              <a:t>4b.MATCH (n)-[]-&gt;(m) </a:t>
            </a:r>
          </a:p>
          <a:p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</a:rPr>
              <a:t>RETURN </a:t>
            </a:r>
            <a:r>
              <a:rPr lang="en-US" dirty="0" err="1">
                <a:solidFill>
                  <a:schemeClr val="bg1"/>
                </a:solidFill>
                <a:latin typeface="Courier New" panose="02070309020205020404" pitchFamily="49" charset="0"/>
              </a:rPr>
              <a:t>m.uri</a:t>
            </a:r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</a:rPr>
              <a:t>, m.ns2__name,m.ns2__width,m.ns2__length </a:t>
            </a:r>
            <a:endParaRPr lang="en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29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>
            <a:extLst>
              <a:ext uri="{FF2B5EF4-FFF2-40B4-BE49-F238E27FC236}">
                <a16:creationId xmlns:a16="http://schemas.microsoft.com/office/drawing/2014/main" id="{D322CF5F-8EA9-42C0-B89B-32AB2E901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b="38095"/>
          <a:stretch/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DD55638B-A169-44B6-899E-87E7B7DAB1E6}"/>
              </a:ext>
            </a:extLst>
          </p:cNvPr>
          <p:cNvSpPr/>
          <p:nvPr/>
        </p:nvSpPr>
        <p:spPr>
          <a:xfrm>
            <a:off x="192505" y="5325979"/>
            <a:ext cx="1636295" cy="850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9498C603-C4F3-4F4F-8697-0286365E3FBB}"/>
              </a:ext>
            </a:extLst>
          </p:cNvPr>
          <p:cNvSpPr txBox="1">
            <a:spLocks/>
          </p:cNvSpPr>
          <p:nvPr/>
        </p:nvSpPr>
        <p:spPr>
          <a:xfrm>
            <a:off x="996461" y="679938"/>
            <a:ext cx="931984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Georgia" panose="02040502050405020303" pitchFamily="18" charset="0"/>
              </a:rPr>
              <a:t>Query Execution </a:t>
            </a: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Time</a:t>
            </a:r>
            <a:endParaRPr lang="en-NL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1A2F9C07-A480-4932-A16E-205618E3416B}"/>
              </a:ext>
            </a:extLst>
          </p:cNvPr>
          <p:cNvSpPr/>
          <p:nvPr/>
        </p:nvSpPr>
        <p:spPr>
          <a:xfrm>
            <a:off x="670683" y="3753853"/>
            <a:ext cx="651556" cy="3736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" name="Rechthoek: met één afgeschuinde hoek 2">
            <a:extLst>
              <a:ext uri="{FF2B5EF4-FFF2-40B4-BE49-F238E27FC236}">
                <a16:creationId xmlns:a16="http://schemas.microsoft.com/office/drawing/2014/main" id="{E5C1C81E-A505-4848-B41A-1AA14112DCEA}"/>
              </a:ext>
            </a:extLst>
          </p:cNvPr>
          <p:cNvSpPr/>
          <p:nvPr/>
        </p:nvSpPr>
        <p:spPr>
          <a:xfrm>
            <a:off x="1322239" y="3254531"/>
            <a:ext cx="1064500" cy="1369932"/>
          </a:xfrm>
          <a:prstGeom prst="snip1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Kitchen</a:t>
            </a:r>
            <a:endParaRPr lang="en-NL" dirty="0"/>
          </a:p>
        </p:txBody>
      </p:sp>
      <p:graphicFrame>
        <p:nvGraphicFramePr>
          <p:cNvPr id="7" name="Tabel 9">
            <a:extLst>
              <a:ext uri="{FF2B5EF4-FFF2-40B4-BE49-F238E27FC236}">
                <a16:creationId xmlns:a16="http://schemas.microsoft.com/office/drawing/2014/main" id="{2377280A-701F-40D1-9625-FD247D38724E}"/>
              </a:ext>
            </a:extLst>
          </p:cNvPr>
          <p:cNvGraphicFramePr>
            <a:graphicFrameLocks noGrp="1"/>
          </p:cNvGraphicFramePr>
          <p:nvPr/>
        </p:nvGraphicFramePr>
        <p:xfrm>
          <a:off x="5528602" y="2603457"/>
          <a:ext cx="6400800" cy="2672080"/>
        </p:xfrm>
        <a:graphic>
          <a:graphicData uri="http://schemas.openxmlformats.org/drawingml/2006/table">
            <a:tbl>
              <a:tblPr firstRow="1" bandRow="1">
                <a:tableStyleId>{E929F9F4-4A8F-4326-A1B4-22849713DDAB}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3434481360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3892542266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450869583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220664447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4037647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Query</a:t>
                      </a:r>
                      <a:endParaRPr lang="en-N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LPG (NSMNTX)</a:t>
                      </a:r>
                    </a:p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Before caching</a:t>
                      </a:r>
                      <a:endParaRPr lang="en-NL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LPG (NSMNTX)</a:t>
                      </a:r>
                    </a:p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After caching</a:t>
                      </a:r>
                      <a:endParaRPr lang="en-NL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Custom LPG </a:t>
                      </a:r>
                    </a:p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Before caching</a:t>
                      </a:r>
                      <a:endParaRPr lang="en-NL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Custom LPG</a:t>
                      </a:r>
                    </a:p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After caching</a:t>
                      </a:r>
                      <a:endParaRPr lang="en-NL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8644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endParaRPr lang="en-NL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23.8 </a:t>
                      </a:r>
                      <a:r>
                        <a:rPr lang="en-US" dirty="0" err="1"/>
                        <a:t>ms</a:t>
                      </a:r>
                      <a:endParaRPr lang="en-NL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2.6 </a:t>
                      </a:r>
                      <a:r>
                        <a:rPr lang="en-US" dirty="0" err="1"/>
                        <a:t>ms</a:t>
                      </a:r>
                      <a:endParaRPr lang="en-NL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13.8 </a:t>
                      </a:r>
                      <a:r>
                        <a:rPr lang="en-US" dirty="0" err="1"/>
                        <a:t>ms</a:t>
                      </a:r>
                      <a:endParaRPr lang="en-NL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1.3 </a:t>
                      </a:r>
                      <a:r>
                        <a:rPr lang="en-US" dirty="0" err="1"/>
                        <a:t>ms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9692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endParaRPr lang="en-NL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32.5 </a:t>
                      </a:r>
                      <a:r>
                        <a:rPr lang="en-US" dirty="0" err="1"/>
                        <a:t>ms</a:t>
                      </a:r>
                      <a:endParaRPr lang="en-NL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4.4 </a:t>
                      </a:r>
                      <a:r>
                        <a:rPr lang="en-US" dirty="0" err="1"/>
                        <a:t>ms</a:t>
                      </a:r>
                      <a:endParaRPr lang="en-NL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16.8 </a:t>
                      </a:r>
                      <a:r>
                        <a:rPr lang="en-US" dirty="0" err="1"/>
                        <a:t>ms</a:t>
                      </a:r>
                      <a:endParaRPr lang="en-NL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1.6 </a:t>
                      </a:r>
                      <a:r>
                        <a:rPr lang="en-US" dirty="0" err="1"/>
                        <a:t>ms</a:t>
                      </a:r>
                      <a:endParaRPr lang="en-NL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09403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  <a:endParaRPr lang="en-NL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27.8 </a:t>
                      </a:r>
                      <a:r>
                        <a:rPr lang="en-US" dirty="0" err="1"/>
                        <a:t>ms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1.8 </a:t>
                      </a:r>
                      <a:r>
                        <a:rPr lang="en-US" dirty="0" err="1"/>
                        <a:t>ms</a:t>
                      </a:r>
                      <a:endParaRPr lang="en-NL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18.0 </a:t>
                      </a:r>
                      <a:r>
                        <a:rPr lang="en-US" dirty="0" err="1"/>
                        <a:t>ms</a:t>
                      </a:r>
                      <a:endParaRPr lang="en-NL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1.6 </a:t>
                      </a:r>
                      <a:r>
                        <a:rPr lang="en-US" dirty="0" err="1"/>
                        <a:t>ms</a:t>
                      </a:r>
                      <a:endParaRPr lang="en-NL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97073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  <a:endParaRPr lang="en-NL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23.7 </a:t>
                      </a:r>
                      <a:r>
                        <a:rPr lang="en-US" dirty="0" err="1"/>
                        <a:t>ms</a:t>
                      </a:r>
                      <a:endParaRPr lang="en-NL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1.7 </a:t>
                      </a:r>
                      <a:r>
                        <a:rPr lang="en-US" dirty="0" err="1"/>
                        <a:t>ms</a:t>
                      </a:r>
                      <a:endParaRPr lang="en-NL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11.5 </a:t>
                      </a:r>
                      <a:r>
                        <a:rPr lang="en-US" dirty="0" err="1"/>
                        <a:t>ms</a:t>
                      </a:r>
                      <a:endParaRPr lang="en-NL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 </a:t>
                      </a:r>
                      <a:r>
                        <a:rPr lang="en-US" dirty="0" err="1"/>
                        <a:t>ms</a:t>
                      </a:r>
                      <a:endParaRPr lang="en-NL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77775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212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02F27FF8-7D73-4852-97B5-2D086EB4B7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b="380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409E36EC-28C4-4901-863F-F6556E0A6304}"/>
              </a:ext>
            </a:extLst>
          </p:cNvPr>
          <p:cNvSpPr txBox="1">
            <a:spLocks/>
          </p:cNvSpPr>
          <p:nvPr/>
        </p:nvSpPr>
        <p:spPr>
          <a:xfrm>
            <a:off x="1436077" y="0"/>
            <a:ext cx="931984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Summary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E379839D-2C34-4F8F-80E3-225EB1C59302}"/>
              </a:ext>
            </a:extLst>
          </p:cNvPr>
          <p:cNvSpPr/>
          <p:nvPr/>
        </p:nvSpPr>
        <p:spPr>
          <a:xfrm>
            <a:off x="1436076" y="1166842"/>
            <a:ext cx="931984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  <a:latin typeface="+mj-lt"/>
              </a:rPr>
              <a:t>Attributes on nodes</a:t>
            </a:r>
          </a:p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LPGs can attach attributes to nodes. RDF can store similar (or more expressive) information by creating new triples.</a:t>
            </a:r>
          </a:p>
          <a:p>
            <a:endParaRPr lang="en-US" sz="1600" dirty="0">
              <a:solidFill>
                <a:schemeClr val="accent4"/>
              </a:solidFill>
              <a:latin typeface="+mj-lt"/>
            </a:endParaRPr>
          </a:p>
          <a:p>
            <a:r>
              <a:rPr lang="en-US" sz="1600" dirty="0">
                <a:solidFill>
                  <a:schemeClr val="accent4"/>
                </a:solidFill>
                <a:latin typeface="+mj-lt"/>
              </a:rPr>
              <a:t>Attributes on edges</a:t>
            </a:r>
          </a:p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LPGs can attach attributes to edges. RDF needs complex workarounds to store the same information.</a:t>
            </a:r>
          </a:p>
          <a:p>
            <a:endParaRPr lang="en-US" sz="1600" dirty="0">
              <a:solidFill>
                <a:schemeClr val="bg1"/>
              </a:solidFill>
              <a:latin typeface="+mj-lt"/>
            </a:endParaRPr>
          </a:p>
          <a:p>
            <a:r>
              <a:rPr lang="en-US" sz="1600" dirty="0">
                <a:solidFill>
                  <a:schemeClr val="accent4"/>
                </a:solidFill>
                <a:latin typeface="+mj-lt"/>
              </a:rPr>
              <a:t>Relationships</a:t>
            </a:r>
          </a:p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RDF can have multivalued properties. LPG can have multiple instances of the same relationship.</a:t>
            </a:r>
          </a:p>
          <a:p>
            <a:endParaRPr lang="en-US" sz="1600" dirty="0">
              <a:solidFill>
                <a:schemeClr val="bg1"/>
              </a:solidFill>
              <a:latin typeface="+mj-lt"/>
            </a:endParaRPr>
          </a:p>
          <a:p>
            <a:r>
              <a:rPr lang="en-US" sz="1600" dirty="0">
                <a:solidFill>
                  <a:schemeClr val="accent4"/>
                </a:solidFill>
                <a:latin typeface="+mj-lt"/>
              </a:rPr>
              <a:t>Ontologies</a:t>
            </a:r>
          </a:p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RDF typically supports RDFS and OWL2. Using these languages in LPGs is more cumbersome.</a:t>
            </a:r>
          </a:p>
          <a:p>
            <a:endParaRPr lang="en-US" sz="1600" dirty="0">
              <a:solidFill>
                <a:schemeClr val="bg1"/>
              </a:solidFill>
              <a:latin typeface="+mj-lt"/>
            </a:endParaRPr>
          </a:p>
          <a:p>
            <a:r>
              <a:rPr lang="en-US" sz="1600" dirty="0">
                <a:solidFill>
                  <a:schemeClr val="accent4"/>
                </a:solidFill>
                <a:latin typeface="+mj-lt"/>
              </a:rPr>
              <a:t>Query language</a:t>
            </a:r>
          </a:p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RDF has a standardized query language. LPGs have different query languages based on the vendor.</a:t>
            </a:r>
          </a:p>
          <a:p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24045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02F27FF8-7D73-4852-97B5-2D086EB4B7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b="380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409E36EC-28C4-4901-863F-F6556E0A6304}"/>
              </a:ext>
            </a:extLst>
          </p:cNvPr>
          <p:cNvSpPr txBox="1">
            <a:spLocks/>
          </p:cNvSpPr>
          <p:nvPr/>
        </p:nvSpPr>
        <p:spPr>
          <a:xfrm>
            <a:off x="1436077" y="0"/>
            <a:ext cx="931984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Summary (2)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E379839D-2C34-4F8F-80E3-225EB1C59302}"/>
              </a:ext>
            </a:extLst>
          </p:cNvPr>
          <p:cNvSpPr/>
          <p:nvPr/>
        </p:nvSpPr>
        <p:spPr>
          <a:xfrm>
            <a:off x="1436076" y="1166842"/>
            <a:ext cx="931984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  <a:latin typeface="+mj-lt"/>
              </a:rPr>
              <a:t>Complexity</a:t>
            </a:r>
          </a:p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LPGs are usually less atomic than RDF graphs, and therefore visually less complex.</a:t>
            </a:r>
          </a:p>
          <a:p>
            <a:endParaRPr lang="en-US" sz="1600" dirty="0">
              <a:solidFill>
                <a:schemeClr val="bg1"/>
              </a:solidFill>
              <a:latin typeface="+mj-lt"/>
            </a:endParaRPr>
          </a:p>
          <a:p>
            <a:r>
              <a:rPr lang="en-US" sz="1600" dirty="0">
                <a:solidFill>
                  <a:schemeClr val="accent4"/>
                </a:solidFill>
                <a:latin typeface="+mj-lt"/>
              </a:rPr>
              <a:t>Query execution time</a:t>
            </a:r>
          </a:p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In the queries we tested, the custom LPG outperformed the RDF import in query execution time.</a:t>
            </a:r>
          </a:p>
          <a:p>
            <a:endParaRPr lang="en-US" sz="1600" dirty="0">
              <a:solidFill>
                <a:schemeClr val="bg1"/>
              </a:solidFill>
              <a:latin typeface="+mj-lt"/>
            </a:endParaRPr>
          </a:p>
          <a:p>
            <a:r>
              <a:rPr lang="en-US" sz="1600" dirty="0">
                <a:solidFill>
                  <a:schemeClr val="accent4"/>
                </a:solidFill>
                <a:latin typeface="+mj-lt"/>
              </a:rPr>
              <a:t>File size</a:t>
            </a:r>
          </a:p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Due to the lower complexity, the file size of the LPGs is significantly lower.</a:t>
            </a:r>
          </a:p>
        </p:txBody>
      </p:sp>
    </p:spTree>
    <p:extLst>
      <p:ext uri="{BB962C8B-B14F-4D97-AF65-F5344CB8AC3E}">
        <p14:creationId xmlns:p14="http://schemas.microsoft.com/office/powerpoint/2010/main" val="371601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berg, buiten, gras, vrachtwagen&#10;&#10;Automatisch gegenereerde beschrijving">
            <a:extLst>
              <a:ext uri="{FF2B5EF4-FFF2-40B4-BE49-F238E27FC236}">
                <a16:creationId xmlns:a16="http://schemas.microsoft.com/office/drawing/2014/main" id="{D2D958B8-7DA3-429A-B683-CC36A2B90F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7" r="17917" b="128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Afbeelding 8" descr="Afbeelding met weg, gras, rijden, spoor&#10;&#10;Automatisch gegenereerde beschrijving">
            <a:extLst>
              <a:ext uri="{FF2B5EF4-FFF2-40B4-BE49-F238E27FC236}">
                <a16:creationId xmlns:a16="http://schemas.microsoft.com/office/drawing/2014/main" id="{B2888F81-AC5A-4602-A8BC-D469B56C89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94" r="23935"/>
          <a:stretch/>
        </p:blipFill>
        <p:spPr>
          <a:xfrm>
            <a:off x="0" y="0"/>
            <a:ext cx="6095999" cy="6858000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65E590E9-B289-439E-9AD2-FC0E5A83DD8B}"/>
              </a:ext>
            </a:extLst>
          </p:cNvPr>
          <p:cNvSpPr txBox="1">
            <a:spLocks/>
          </p:cNvSpPr>
          <p:nvPr/>
        </p:nvSpPr>
        <p:spPr>
          <a:xfrm>
            <a:off x="1009935" y="1612142"/>
            <a:ext cx="4080681" cy="3633716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LPG</a:t>
            </a:r>
          </a:p>
          <a:p>
            <a:pPr algn="ctr"/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Fast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Good for large datasets, time-series data, path analysis, deep graph traversals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Good for single-stakeholder environments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E8828CFD-C4ED-4BAD-8707-6FE4E3B0F183}"/>
              </a:ext>
            </a:extLst>
          </p:cNvPr>
          <p:cNvSpPr txBox="1">
            <a:spLocks/>
          </p:cNvSpPr>
          <p:nvPr/>
        </p:nvSpPr>
        <p:spPr>
          <a:xfrm>
            <a:off x="7101384" y="1612142"/>
            <a:ext cx="4080681" cy="3633716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RDF</a:t>
            </a:r>
          </a:p>
          <a:p>
            <a:pPr algn="ctr"/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International standard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Good for interoperability amongst multiple stakeholders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Good for domain knowledge sharing</a:t>
            </a:r>
          </a:p>
        </p:txBody>
      </p:sp>
    </p:spTree>
    <p:extLst>
      <p:ext uri="{BB962C8B-B14F-4D97-AF65-F5344CB8AC3E}">
        <p14:creationId xmlns:p14="http://schemas.microsoft.com/office/powerpoint/2010/main" val="3067050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berg, buiten, gras, vrachtwagen&#10;&#10;Automatisch gegenereerde beschrijving">
            <a:extLst>
              <a:ext uri="{FF2B5EF4-FFF2-40B4-BE49-F238E27FC236}">
                <a16:creationId xmlns:a16="http://schemas.microsoft.com/office/drawing/2014/main" id="{D2D958B8-7DA3-429A-B683-CC36A2B90F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7" r="17917" b="128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0DCD1CCB-2290-417D-AB42-35C863BBD0B4}"/>
              </a:ext>
            </a:extLst>
          </p:cNvPr>
          <p:cNvSpPr/>
          <p:nvPr/>
        </p:nvSpPr>
        <p:spPr>
          <a:xfrm>
            <a:off x="0" y="4508472"/>
            <a:ext cx="12192000" cy="2402006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lumMod val="100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CCE5AF1A-D5CC-41BA-9404-2D5C818CBAC8}"/>
              </a:ext>
            </a:extLst>
          </p:cNvPr>
          <p:cNvSpPr txBox="1">
            <a:spLocks/>
          </p:cNvSpPr>
          <p:nvPr/>
        </p:nvSpPr>
        <p:spPr>
          <a:xfrm>
            <a:off x="-266103" y="4589884"/>
            <a:ext cx="12724203" cy="16920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Thank you.</a:t>
            </a:r>
            <a:endParaRPr lang="en-NL" sz="4800" dirty="0">
              <a:solidFill>
                <a:schemeClr val="bg1"/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6B6C7AE8-B1D8-4682-AAD1-2A8859E40478}"/>
              </a:ext>
            </a:extLst>
          </p:cNvPr>
          <p:cNvSpPr txBox="1">
            <a:spLocks/>
          </p:cNvSpPr>
          <p:nvPr/>
        </p:nvSpPr>
        <p:spPr>
          <a:xfrm>
            <a:off x="996460" y="6281916"/>
            <a:ext cx="10199076" cy="681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 dirty="0">
                <a:solidFill>
                  <a:schemeClr val="bg1"/>
                </a:solidFill>
                <a:latin typeface="Georgia" panose="02040502050405020303" pitchFamily="18" charset="0"/>
              </a:rPr>
              <a:t>Alex Donkers MSc – PhD Candidate at Eindhoven University of Technology – a.j.a.donkers@tue.nl</a:t>
            </a:r>
          </a:p>
        </p:txBody>
      </p:sp>
      <p:pic>
        <p:nvPicPr>
          <p:cNvPr id="8" name="Afbeelding 7" descr="Afbeelding met teken&#10;&#10;Automatisch gegenereerde beschrijving">
            <a:extLst>
              <a:ext uri="{FF2B5EF4-FFF2-40B4-BE49-F238E27FC236}">
                <a16:creationId xmlns:a16="http://schemas.microsoft.com/office/drawing/2014/main" id="{FC899A39-ED10-44D7-A2C6-3B810585A8E7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982" y="0"/>
            <a:ext cx="1692032" cy="169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979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C28BE8-5208-447C-BC73-4B7827822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461" y="679938"/>
            <a:ext cx="9319846" cy="1325563"/>
          </a:xfrm>
        </p:spPr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Graph models</a:t>
            </a:r>
            <a:endParaRPr lang="en-NL" dirty="0">
              <a:latin typeface="Georgia" panose="02040502050405020303" pitchFamily="18" charset="0"/>
            </a:endParaRP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10C87AC-F454-4580-94DF-BEF06AB84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6460" y="2005501"/>
            <a:ext cx="3386697" cy="5012244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Undirected graph</a:t>
            </a:r>
          </a:p>
          <a:p>
            <a:pPr>
              <a:buFontTx/>
              <a:buChar char="-"/>
            </a:pPr>
            <a:r>
              <a:rPr lang="en-US" sz="1600" b="1" dirty="0">
                <a:latin typeface="+mj-lt"/>
              </a:rPr>
              <a:t>Simple 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Multi-graph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Halve-edge 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Labeled 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Weighted 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Property 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Labeled property 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Hypergraph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RDF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RDF*</a:t>
            </a:r>
          </a:p>
        </p:txBody>
      </p:sp>
      <p:pic>
        <p:nvPicPr>
          <p:cNvPr id="5" name="Afbeelding 4" descr="Afbeelding met buiten, gebouw, rijden, man&#10;&#10;Automatisch gegenereerde beschrijving">
            <a:extLst>
              <a:ext uri="{FF2B5EF4-FFF2-40B4-BE49-F238E27FC236}">
                <a16:creationId xmlns:a16="http://schemas.microsoft.com/office/drawing/2014/main" id="{A47C4A6F-ACB0-4289-9A63-636C81396C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6" name="Ovaal 5">
            <a:extLst>
              <a:ext uri="{FF2B5EF4-FFF2-40B4-BE49-F238E27FC236}">
                <a16:creationId xmlns:a16="http://schemas.microsoft.com/office/drawing/2014/main" id="{FF00A49F-2970-47CC-BA0C-AAFEE943C279}"/>
              </a:ext>
            </a:extLst>
          </p:cNvPr>
          <p:cNvSpPr/>
          <p:nvPr/>
        </p:nvSpPr>
        <p:spPr>
          <a:xfrm>
            <a:off x="6096000" y="2766219"/>
            <a:ext cx="1325562" cy="1325562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b="1" dirty="0">
              <a:solidFill>
                <a:schemeClr val="tx1"/>
              </a:solidFill>
            </a:endParaRPr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FD5E2DDE-1840-42B0-93F4-2C3ACA41CE62}"/>
              </a:ext>
            </a:extLst>
          </p:cNvPr>
          <p:cNvSpPr/>
          <p:nvPr/>
        </p:nvSpPr>
        <p:spPr>
          <a:xfrm>
            <a:off x="9869978" y="2766219"/>
            <a:ext cx="1325562" cy="1325562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b="1" dirty="0">
              <a:solidFill>
                <a:schemeClr val="tx1"/>
              </a:solidFill>
            </a:endParaRP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361441E3-54D4-4FD0-BFB3-32EFC9DB784C}"/>
              </a:ext>
            </a:extLst>
          </p:cNvPr>
          <p:cNvCxnSpPr>
            <a:stCxn id="6" idx="6"/>
            <a:endCxn id="11" idx="2"/>
          </p:cNvCxnSpPr>
          <p:nvPr/>
        </p:nvCxnSpPr>
        <p:spPr>
          <a:xfrm>
            <a:off x="7421562" y="3429000"/>
            <a:ext cx="2448416" cy="0"/>
          </a:xfrm>
          <a:prstGeom prst="line">
            <a:avLst/>
          </a:prstGeom>
          <a:ln w="38100">
            <a:solidFill>
              <a:schemeClr val="accent4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ijdelijke aanduiding voor inhoud 3">
            <a:extLst>
              <a:ext uri="{FF2B5EF4-FFF2-40B4-BE49-F238E27FC236}">
                <a16:creationId xmlns:a16="http://schemas.microsoft.com/office/drawing/2014/main" id="{C5C9B659-13EE-4A63-8AE5-5B0AD6439278}"/>
              </a:ext>
            </a:extLst>
          </p:cNvPr>
          <p:cNvSpPr txBox="1">
            <a:spLocks/>
          </p:cNvSpPr>
          <p:nvPr/>
        </p:nvSpPr>
        <p:spPr>
          <a:xfrm rot="20844026">
            <a:off x="8333302" y="1227699"/>
            <a:ext cx="3386697" cy="50122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sz="2400" b="1" i="1" dirty="0">
                <a:solidFill>
                  <a:schemeClr val="bg1"/>
                </a:solidFill>
                <a:latin typeface="Comic Sans MS" panose="030F0702030302020204" pitchFamily="66" charset="0"/>
              </a:rPr>
              <a:t>no labels</a:t>
            </a:r>
          </a:p>
          <a:p>
            <a:pPr>
              <a:buFontTx/>
              <a:buChar char="-"/>
            </a:pPr>
            <a:r>
              <a:rPr lang="en-US" sz="2400" b="1" i="1" dirty="0">
                <a:solidFill>
                  <a:schemeClr val="bg1"/>
                </a:solidFill>
                <a:latin typeface="Comic Sans MS" panose="030F0702030302020204" pitchFamily="66" charset="0"/>
              </a:rPr>
              <a:t>directed edges</a:t>
            </a:r>
            <a:endParaRPr lang="en-US" sz="2400" i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11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C28BE8-5208-447C-BC73-4B7827822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461" y="679938"/>
            <a:ext cx="9319846" cy="1325563"/>
          </a:xfrm>
        </p:spPr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Graph models</a:t>
            </a:r>
            <a:endParaRPr lang="en-NL" dirty="0">
              <a:latin typeface="Georgia" panose="02040502050405020303" pitchFamily="18" charset="0"/>
            </a:endParaRP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10C87AC-F454-4580-94DF-BEF06AB84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6460" y="2005501"/>
            <a:ext cx="3386697" cy="5012244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Undirected 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Simple graph</a:t>
            </a:r>
          </a:p>
          <a:p>
            <a:pPr>
              <a:buFontTx/>
              <a:buChar char="-"/>
            </a:pPr>
            <a:r>
              <a:rPr lang="en-US" sz="1600" b="1" dirty="0">
                <a:latin typeface="+mj-lt"/>
              </a:rPr>
              <a:t>Multi-graph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Halve-edge 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Labeled 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Weighted 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Property 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Labeled property 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Hypergraph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RDF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RDF*</a:t>
            </a:r>
          </a:p>
        </p:txBody>
      </p:sp>
      <p:pic>
        <p:nvPicPr>
          <p:cNvPr id="5" name="Afbeelding 4" descr="Afbeelding met buiten, gebouw, rijden, man&#10;&#10;Automatisch gegenereerde beschrijving">
            <a:extLst>
              <a:ext uri="{FF2B5EF4-FFF2-40B4-BE49-F238E27FC236}">
                <a16:creationId xmlns:a16="http://schemas.microsoft.com/office/drawing/2014/main" id="{A47C4A6F-ACB0-4289-9A63-636C81396C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6" name="Ovaal 5">
            <a:extLst>
              <a:ext uri="{FF2B5EF4-FFF2-40B4-BE49-F238E27FC236}">
                <a16:creationId xmlns:a16="http://schemas.microsoft.com/office/drawing/2014/main" id="{FF00A49F-2970-47CC-BA0C-AAFEE943C279}"/>
              </a:ext>
            </a:extLst>
          </p:cNvPr>
          <p:cNvSpPr/>
          <p:nvPr/>
        </p:nvSpPr>
        <p:spPr>
          <a:xfrm>
            <a:off x="6096000" y="2766219"/>
            <a:ext cx="1325562" cy="1325562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b="1" dirty="0">
              <a:solidFill>
                <a:schemeClr val="tx1"/>
              </a:solidFill>
            </a:endParaRPr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FD5E2DDE-1840-42B0-93F4-2C3ACA41CE62}"/>
              </a:ext>
            </a:extLst>
          </p:cNvPr>
          <p:cNvSpPr/>
          <p:nvPr/>
        </p:nvSpPr>
        <p:spPr>
          <a:xfrm>
            <a:off x="9869978" y="2766219"/>
            <a:ext cx="1325562" cy="1325562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b="1" dirty="0">
              <a:solidFill>
                <a:schemeClr val="tx1"/>
              </a:solidFill>
            </a:endParaRPr>
          </a:p>
        </p:txBody>
      </p:sp>
      <p:sp>
        <p:nvSpPr>
          <p:cNvPr id="14" name="Tijdelijke aanduiding voor inhoud 3">
            <a:extLst>
              <a:ext uri="{FF2B5EF4-FFF2-40B4-BE49-F238E27FC236}">
                <a16:creationId xmlns:a16="http://schemas.microsoft.com/office/drawing/2014/main" id="{C5C9B659-13EE-4A63-8AE5-5B0AD6439278}"/>
              </a:ext>
            </a:extLst>
          </p:cNvPr>
          <p:cNvSpPr txBox="1">
            <a:spLocks/>
          </p:cNvSpPr>
          <p:nvPr/>
        </p:nvSpPr>
        <p:spPr>
          <a:xfrm rot="20844026">
            <a:off x="8333302" y="1227699"/>
            <a:ext cx="3386697" cy="50122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sz="2400" b="1" i="1" dirty="0">
                <a:solidFill>
                  <a:schemeClr val="bg1"/>
                </a:solidFill>
                <a:latin typeface="Comic Sans MS" panose="030F0702030302020204" pitchFamily="66" charset="0"/>
              </a:rPr>
              <a:t>multiple directed edges</a:t>
            </a:r>
            <a:endParaRPr lang="en-US" sz="2400" i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7" name="Verbindingslijn: gekromd 6">
            <a:extLst>
              <a:ext uri="{FF2B5EF4-FFF2-40B4-BE49-F238E27FC236}">
                <a16:creationId xmlns:a16="http://schemas.microsoft.com/office/drawing/2014/main" id="{11239316-9198-46BE-B63F-9A739DE392AA}"/>
              </a:ext>
            </a:extLst>
          </p:cNvPr>
          <p:cNvCxnSpPr>
            <a:stCxn id="6" idx="7"/>
            <a:endCxn id="11" idx="1"/>
          </p:cNvCxnSpPr>
          <p:nvPr/>
        </p:nvCxnSpPr>
        <p:spPr>
          <a:xfrm rot="5400000" flipH="1" flipV="1">
            <a:off x="8645770" y="1542011"/>
            <a:ext cx="12700" cy="2836664"/>
          </a:xfrm>
          <a:prstGeom prst="curvedConnector3">
            <a:avLst>
              <a:gd name="adj1" fmla="val 3328535"/>
            </a:avLst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Verbindingslijn: gekromd 11">
            <a:extLst>
              <a:ext uri="{FF2B5EF4-FFF2-40B4-BE49-F238E27FC236}">
                <a16:creationId xmlns:a16="http://schemas.microsoft.com/office/drawing/2014/main" id="{7BDD3031-611B-4E01-96AD-9E6160B19160}"/>
              </a:ext>
            </a:extLst>
          </p:cNvPr>
          <p:cNvCxnSpPr>
            <a:cxnSpLocks/>
            <a:stCxn id="6" idx="5"/>
            <a:endCxn id="11" idx="3"/>
          </p:cNvCxnSpPr>
          <p:nvPr/>
        </p:nvCxnSpPr>
        <p:spPr>
          <a:xfrm rot="16200000" flipH="1">
            <a:off x="8645770" y="2479325"/>
            <a:ext cx="12700" cy="2836664"/>
          </a:xfrm>
          <a:prstGeom prst="curvedConnector3">
            <a:avLst>
              <a:gd name="adj1" fmla="val 3328535"/>
            </a:avLst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0932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C28BE8-5208-447C-BC73-4B7827822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461" y="679938"/>
            <a:ext cx="9319846" cy="1325563"/>
          </a:xfrm>
        </p:spPr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Graph models</a:t>
            </a:r>
            <a:endParaRPr lang="en-NL" dirty="0">
              <a:latin typeface="Georgia" panose="02040502050405020303" pitchFamily="18" charset="0"/>
            </a:endParaRP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10C87AC-F454-4580-94DF-BEF06AB84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6460" y="2005501"/>
            <a:ext cx="3386697" cy="5012244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Undirected 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Simple 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Multi-graph</a:t>
            </a:r>
          </a:p>
          <a:p>
            <a:pPr>
              <a:buFontTx/>
              <a:buChar char="-"/>
            </a:pPr>
            <a:r>
              <a:rPr lang="en-US" sz="1600" b="1" dirty="0">
                <a:latin typeface="+mj-lt"/>
              </a:rPr>
              <a:t>Halve-edge 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Labeled 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Weighted 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Property 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Labeled property 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Hypergraph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RDF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RDF*</a:t>
            </a:r>
          </a:p>
        </p:txBody>
      </p:sp>
      <p:pic>
        <p:nvPicPr>
          <p:cNvPr id="5" name="Afbeelding 4" descr="Afbeelding met buiten, gebouw, rijden, man&#10;&#10;Automatisch gegenereerde beschrijving">
            <a:extLst>
              <a:ext uri="{FF2B5EF4-FFF2-40B4-BE49-F238E27FC236}">
                <a16:creationId xmlns:a16="http://schemas.microsoft.com/office/drawing/2014/main" id="{A47C4A6F-ACB0-4289-9A63-636C81396C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6" name="Ovaal 5">
            <a:extLst>
              <a:ext uri="{FF2B5EF4-FFF2-40B4-BE49-F238E27FC236}">
                <a16:creationId xmlns:a16="http://schemas.microsoft.com/office/drawing/2014/main" id="{FF00A49F-2970-47CC-BA0C-AAFEE943C279}"/>
              </a:ext>
            </a:extLst>
          </p:cNvPr>
          <p:cNvSpPr/>
          <p:nvPr/>
        </p:nvSpPr>
        <p:spPr>
          <a:xfrm>
            <a:off x="6096000" y="2766219"/>
            <a:ext cx="1325562" cy="1325562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b="1" dirty="0">
              <a:solidFill>
                <a:schemeClr val="tx1"/>
              </a:solidFill>
            </a:endParaRPr>
          </a:p>
        </p:txBody>
      </p:sp>
      <p:sp>
        <p:nvSpPr>
          <p:cNvPr id="14" name="Tijdelijke aanduiding voor inhoud 3">
            <a:extLst>
              <a:ext uri="{FF2B5EF4-FFF2-40B4-BE49-F238E27FC236}">
                <a16:creationId xmlns:a16="http://schemas.microsoft.com/office/drawing/2014/main" id="{C5C9B659-13EE-4A63-8AE5-5B0AD6439278}"/>
              </a:ext>
            </a:extLst>
          </p:cNvPr>
          <p:cNvSpPr txBox="1">
            <a:spLocks/>
          </p:cNvSpPr>
          <p:nvPr/>
        </p:nvSpPr>
        <p:spPr>
          <a:xfrm rot="20844026">
            <a:off x="8333302" y="1227699"/>
            <a:ext cx="3386697" cy="50122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sz="2400" b="1" i="1" dirty="0">
                <a:solidFill>
                  <a:schemeClr val="bg1"/>
                </a:solidFill>
                <a:latin typeface="Comic Sans MS" panose="030F0702030302020204" pitchFamily="66" charset="0"/>
              </a:rPr>
              <a:t>edge only connects one node</a:t>
            </a:r>
            <a:endParaRPr lang="en-US" sz="2400" i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7C73640F-1E4B-4092-9113-1BCEB683DE9E}"/>
              </a:ext>
            </a:extLst>
          </p:cNvPr>
          <p:cNvCxnSpPr>
            <a:cxnSpLocks/>
            <a:stCxn id="6" idx="6"/>
          </p:cNvCxnSpPr>
          <p:nvPr/>
        </p:nvCxnSpPr>
        <p:spPr>
          <a:xfrm>
            <a:off x="7421562" y="3429000"/>
            <a:ext cx="1301814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30572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C28BE8-5208-447C-BC73-4B7827822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461" y="679938"/>
            <a:ext cx="9319846" cy="1325563"/>
          </a:xfrm>
        </p:spPr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Graph models</a:t>
            </a:r>
            <a:endParaRPr lang="en-NL" dirty="0">
              <a:latin typeface="Georgia" panose="02040502050405020303" pitchFamily="18" charset="0"/>
            </a:endParaRP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10C87AC-F454-4580-94DF-BEF06AB84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6460" y="2005501"/>
            <a:ext cx="3386697" cy="5012244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Undirected 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Simple 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Multi-graph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Halve-edge graph</a:t>
            </a:r>
          </a:p>
          <a:p>
            <a:pPr>
              <a:buFontTx/>
              <a:buChar char="-"/>
            </a:pPr>
            <a:r>
              <a:rPr lang="en-US" sz="1600" b="1" dirty="0">
                <a:latin typeface="+mj-lt"/>
              </a:rPr>
              <a:t>Labeled 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Weighted 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Property 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Labeled property 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Hypergraph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RDF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RDF*</a:t>
            </a:r>
          </a:p>
        </p:txBody>
      </p:sp>
      <p:pic>
        <p:nvPicPr>
          <p:cNvPr id="5" name="Afbeelding 4" descr="Afbeelding met buiten, gebouw, rijden, man&#10;&#10;Automatisch gegenereerde beschrijving">
            <a:extLst>
              <a:ext uri="{FF2B5EF4-FFF2-40B4-BE49-F238E27FC236}">
                <a16:creationId xmlns:a16="http://schemas.microsoft.com/office/drawing/2014/main" id="{A47C4A6F-ACB0-4289-9A63-636C81396C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6" name="Ovaal 5">
            <a:extLst>
              <a:ext uri="{FF2B5EF4-FFF2-40B4-BE49-F238E27FC236}">
                <a16:creationId xmlns:a16="http://schemas.microsoft.com/office/drawing/2014/main" id="{FF00A49F-2970-47CC-BA0C-AAFEE943C279}"/>
              </a:ext>
            </a:extLst>
          </p:cNvPr>
          <p:cNvSpPr/>
          <p:nvPr/>
        </p:nvSpPr>
        <p:spPr>
          <a:xfrm>
            <a:off x="6096000" y="2766219"/>
            <a:ext cx="1325562" cy="1325562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Kitchen</a:t>
            </a:r>
            <a:endParaRPr lang="en-NL" b="1" dirty="0">
              <a:solidFill>
                <a:schemeClr val="bg1"/>
              </a:solidFill>
            </a:endParaRPr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FD5E2DDE-1840-42B0-93F4-2C3ACA41CE62}"/>
              </a:ext>
            </a:extLst>
          </p:cNvPr>
          <p:cNvSpPr/>
          <p:nvPr/>
        </p:nvSpPr>
        <p:spPr>
          <a:xfrm>
            <a:off x="9869978" y="2766219"/>
            <a:ext cx="1325562" cy="1325562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Toilet</a:t>
            </a:r>
            <a:endParaRPr lang="en-NL" b="1" dirty="0">
              <a:solidFill>
                <a:schemeClr val="bg1"/>
              </a:solidFill>
            </a:endParaRP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361441E3-54D4-4FD0-BFB3-32EFC9DB784C}"/>
              </a:ext>
            </a:extLst>
          </p:cNvPr>
          <p:cNvCxnSpPr>
            <a:stCxn id="6" idx="6"/>
            <a:endCxn id="11" idx="2"/>
          </p:cNvCxnSpPr>
          <p:nvPr/>
        </p:nvCxnSpPr>
        <p:spPr>
          <a:xfrm>
            <a:off x="7421562" y="3429000"/>
            <a:ext cx="2448416" cy="0"/>
          </a:xfrm>
          <a:prstGeom prst="line">
            <a:avLst/>
          </a:prstGeom>
          <a:ln w="38100">
            <a:solidFill>
              <a:schemeClr val="accent4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ijdelijke aanduiding voor inhoud 3">
            <a:extLst>
              <a:ext uri="{FF2B5EF4-FFF2-40B4-BE49-F238E27FC236}">
                <a16:creationId xmlns:a16="http://schemas.microsoft.com/office/drawing/2014/main" id="{C5C9B659-13EE-4A63-8AE5-5B0AD6439278}"/>
              </a:ext>
            </a:extLst>
          </p:cNvPr>
          <p:cNvSpPr txBox="1">
            <a:spLocks/>
          </p:cNvSpPr>
          <p:nvPr/>
        </p:nvSpPr>
        <p:spPr>
          <a:xfrm rot="20844026">
            <a:off x="8333302" y="1227699"/>
            <a:ext cx="3386697" cy="50122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sz="2400" b="1" i="1" dirty="0">
                <a:solidFill>
                  <a:schemeClr val="bg1"/>
                </a:solidFill>
                <a:latin typeface="Comic Sans MS" panose="030F0702030302020204" pitchFamily="66" charset="0"/>
              </a:rPr>
              <a:t>labels</a:t>
            </a:r>
          </a:p>
          <a:p>
            <a:pPr>
              <a:buFontTx/>
              <a:buChar char="-"/>
            </a:pPr>
            <a:r>
              <a:rPr lang="en-US" sz="2400" b="1" i="1" dirty="0">
                <a:solidFill>
                  <a:schemeClr val="bg1"/>
                </a:solidFill>
                <a:latin typeface="Comic Sans MS" panose="030F0702030302020204" pitchFamily="66" charset="0"/>
              </a:rPr>
              <a:t>directed edges</a:t>
            </a:r>
            <a:endParaRPr lang="en-US" sz="2400" i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81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C28BE8-5208-447C-BC73-4B7827822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461" y="679938"/>
            <a:ext cx="9319846" cy="1325563"/>
          </a:xfrm>
        </p:spPr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Graph models</a:t>
            </a:r>
            <a:endParaRPr lang="en-NL" dirty="0">
              <a:latin typeface="Georgia" panose="02040502050405020303" pitchFamily="18" charset="0"/>
            </a:endParaRP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10C87AC-F454-4580-94DF-BEF06AB84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6460" y="2005501"/>
            <a:ext cx="3386697" cy="5012244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Undirected 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Simple 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Multi-graph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Halve-edge 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Labeled graph</a:t>
            </a:r>
          </a:p>
          <a:p>
            <a:pPr>
              <a:buFontTx/>
              <a:buChar char="-"/>
            </a:pPr>
            <a:r>
              <a:rPr lang="en-US" sz="1600" b="1" dirty="0">
                <a:latin typeface="+mj-lt"/>
              </a:rPr>
              <a:t>Weighted 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Property 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Labeled property 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Hypergraph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RDF</a:t>
            </a:r>
          </a:p>
          <a:p>
            <a:pPr>
              <a:buFontTx/>
              <a:buChar char="-"/>
            </a:pPr>
            <a:r>
              <a:rPr lang="en-US" sz="1600" dirty="0">
                <a:latin typeface="+mj-lt"/>
              </a:rPr>
              <a:t>RDF*</a:t>
            </a:r>
          </a:p>
        </p:txBody>
      </p:sp>
      <p:pic>
        <p:nvPicPr>
          <p:cNvPr id="5" name="Afbeelding 4" descr="Afbeelding met buiten, gebouw, rijden, man&#10;&#10;Automatisch gegenereerde beschrijving">
            <a:extLst>
              <a:ext uri="{FF2B5EF4-FFF2-40B4-BE49-F238E27FC236}">
                <a16:creationId xmlns:a16="http://schemas.microsoft.com/office/drawing/2014/main" id="{A47C4A6F-ACB0-4289-9A63-636C81396C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6" name="Ovaal 5">
            <a:extLst>
              <a:ext uri="{FF2B5EF4-FFF2-40B4-BE49-F238E27FC236}">
                <a16:creationId xmlns:a16="http://schemas.microsoft.com/office/drawing/2014/main" id="{FF00A49F-2970-47CC-BA0C-AAFEE943C279}"/>
              </a:ext>
            </a:extLst>
          </p:cNvPr>
          <p:cNvSpPr/>
          <p:nvPr/>
        </p:nvSpPr>
        <p:spPr>
          <a:xfrm>
            <a:off x="6096000" y="2766219"/>
            <a:ext cx="1325562" cy="1325562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Kitchen</a:t>
            </a:r>
            <a:endParaRPr lang="en-NL" b="1" dirty="0">
              <a:solidFill>
                <a:schemeClr val="bg1"/>
              </a:solidFill>
            </a:endParaRPr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FD5E2DDE-1840-42B0-93F4-2C3ACA41CE62}"/>
              </a:ext>
            </a:extLst>
          </p:cNvPr>
          <p:cNvSpPr/>
          <p:nvPr/>
        </p:nvSpPr>
        <p:spPr>
          <a:xfrm>
            <a:off x="9869978" y="2766219"/>
            <a:ext cx="1325562" cy="1325562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Toilet</a:t>
            </a:r>
            <a:endParaRPr lang="en-NL" b="1" dirty="0">
              <a:solidFill>
                <a:schemeClr val="bg1"/>
              </a:solidFill>
            </a:endParaRP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361441E3-54D4-4FD0-BFB3-32EFC9DB784C}"/>
              </a:ext>
            </a:extLst>
          </p:cNvPr>
          <p:cNvCxnSpPr>
            <a:stCxn id="6" idx="6"/>
            <a:endCxn id="11" idx="2"/>
          </p:cNvCxnSpPr>
          <p:nvPr/>
        </p:nvCxnSpPr>
        <p:spPr>
          <a:xfrm>
            <a:off x="7421562" y="3429000"/>
            <a:ext cx="2448416" cy="0"/>
          </a:xfrm>
          <a:prstGeom prst="line">
            <a:avLst/>
          </a:prstGeom>
          <a:ln w="38100">
            <a:solidFill>
              <a:schemeClr val="accent4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ijdelijke aanduiding voor inhoud 3">
            <a:extLst>
              <a:ext uri="{FF2B5EF4-FFF2-40B4-BE49-F238E27FC236}">
                <a16:creationId xmlns:a16="http://schemas.microsoft.com/office/drawing/2014/main" id="{C5C9B659-13EE-4A63-8AE5-5B0AD6439278}"/>
              </a:ext>
            </a:extLst>
          </p:cNvPr>
          <p:cNvSpPr txBox="1">
            <a:spLocks/>
          </p:cNvSpPr>
          <p:nvPr/>
        </p:nvSpPr>
        <p:spPr>
          <a:xfrm rot="20844026">
            <a:off x="8333302" y="1227699"/>
            <a:ext cx="3386697" cy="50122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sz="2400" b="1" i="1" dirty="0">
                <a:solidFill>
                  <a:schemeClr val="bg1"/>
                </a:solidFill>
                <a:latin typeface="Comic Sans MS" panose="030F0702030302020204" pitchFamily="66" charset="0"/>
              </a:rPr>
              <a:t>labels</a:t>
            </a:r>
          </a:p>
          <a:p>
            <a:pPr>
              <a:buFontTx/>
              <a:buChar char="-"/>
            </a:pPr>
            <a:r>
              <a:rPr lang="en-US" sz="2400" b="1" i="1" dirty="0">
                <a:solidFill>
                  <a:schemeClr val="bg1"/>
                </a:solidFill>
                <a:latin typeface="Comic Sans MS" panose="030F0702030302020204" pitchFamily="66" charset="0"/>
              </a:rPr>
              <a:t>weighted, directed edges</a:t>
            </a:r>
            <a:endParaRPr lang="en-US" sz="2400" i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6C3C9D6F-1655-44AA-8AB8-8EC5ECC90713}"/>
              </a:ext>
            </a:extLst>
          </p:cNvPr>
          <p:cNvSpPr txBox="1"/>
          <p:nvPr/>
        </p:nvSpPr>
        <p:spPr>
          <a:xfrm>
            <a:off x="7421562" y="3059668"/>
            <a:ext cx="244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</a:rPr>
              <a:t>3</a:t>
            </a:r>
            <a:endParaRPr lang="en-NL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048973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19598</TotalTime>
  <Words>1888</Words>
  <Application>Microsoft Office PowerPoint</Application>
  <PresentationFormat>Breedbeeld</PresentationFormat>
  <Paragraphs>597</Paragraphs>
  <Slides>47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47</vt:i4>
      </vt:variant>
    </vt:vector>
  </HeadingPairs>
  <TitlesOfParts>
    <vt:vector size="54" baseType="lpstr">
      <vt:lpstr>Arial</vt:lpstr>
      <vt:lpstr>Calibri</vt:lpstr>
      <vt:lpstr>Calibri Light</vt:lpstr>
      <vt:lpstr>Comic Sans MS</vt:lpstr>
      <vt:lpstr>Courier New</vt:lpstr>
      <vt:lpstr>Georgia</vt:lpstr>
      <vt:lpstr>Kantoorthema</vt:lpstr>
      <vt:lpstr>PowerPoint-presentatie</vt:lpstr>
      <vt:lpstr>PowerPoint-presentatie</vt:lpstr>
      <vt:lpstr>PowerPoint-presentatie</vt:lpstr>
      <vt:lpstr>Graph models</vt:lpstr>
      <vt:lpstr>Graph models</vt:lpstr>
      <vt:lpstr>Graph models</vt:lpstr>
      <vt:lpstr>Graph models</vt:lpstr>
      <vt:lpstr>Graph models</vt:lpstr>
      <vt:lpstr>Graph models</vt:lpstr>
      <vt:lpstr>Graph models</vt:lpstr>
      <vt:lpstr>Graph models</vt:lpstr>
      <vt:lpstr>Graph models</vt:lpstr>
      <vt:lpstr>Graph models</vt:lpstr>
      <vt:lpstr>Graph models</vt:lpstr>
      <vt:lpstr>PowerPoint-presentatie</vt:lpstr>
      <vt:lpstr>Qualitative</vt:lpstr>
      <vt:lpstr>Open Smart Home</vt:lpstr>
      <vt:lpstr>PowerPoint-presentatie</vt:lpstr>
      <vt:lpstr>PowerPoint-presentatie</vt:lpstr>
      <vt:lpstr>PowerPoint-presentatie</vt:lpstr>
      <vt:lpstr>PowerPoint-presentatie</vt:lpstr>
      <vt:lpstr>Attributes</vt:lpstr>
      <vt:lpstr>Attributes</vt:lpstr>
      <vt:lpstr>Attributes</vt:lpstr>
      <vt:lpstr>Attributes</vt:lpstr>
      <vt:lpstr>Attributes</vt:lpstr>
      <vt:lpstr>Attributes (weighted edges)</vt:lpstr>
      <vt:lpstr>Multiple instances of a relationship</vt:lpstr>
      <vt:lpstr>Multiple instances of a relationship</vt:lpstr>
      <vt:lpstr>Multivalued properties</vt:lpstr>
      <vt:lpstr>Multivalued properties</vt:lpstr>
      <vt:lpstr>PowerPoint-presentatie</vt:lpstr>
      <vt:lpstr>PowerPoint-presentatie</vt:lpstr>
      <vt:lpstr>Ontologies</vt:lpstr>
      <vt:lpstr>PowerPoint-presentatie</vt:lpstr>
      <vt:lpstr>Are they really that different?</vt:lpstr>
      <vt:lpstr>Are they really that different?</vt:lpstr>
      <vt:lpstr>Are they really that different?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Donkers, A.J.A.</dc:creator>
  <cp:lastModifiedBy>Donkers, A.J.A.</cp:lastModifiedBy>
  <cp:revision>79</cp:revision>
  <dcterms:created xsi:type="dcterms:W3CDTF">2020-06-03T13:34:43Z</dcterms:created>
  <dcterms:modified xsi:type="dcterms:W3CDTF">2020-06-18T10:54:15Z</dcterms:modified>
</cp:coreProperties>
</file>