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5"/>
  </p:notesMasterIdLst>
  <p:handoutMasterIdLst>
    <p:handoutMasterId r:id="rId26"/>
  </p:handoutMasterIdLst>
  <p:sldIdLst>
    <p:sldId id="306" r:id="rId5"/>
    <p:sldId id="308" r:id="rId6"/>
    <p:sldId id="309" r:id="rId7"/>
    <p:sldId id="362" r:id="rId8"/>
    <p:sldId id="361" r:id="rId9"/>
    <p:sldId id="258" r:id="rId10"/>
    <p:sldId id="364" r:id="rId11"/>
    <p:sldId id="312" r:id="rId12"/>
    <p:sldId id="313" r:id="rId13"/>
    <p:sldId id="314" r:id="rId14"/>
    <p:sldId id="315" r:id="rId15"/>
    <p:sldId id="318" r:id="rId16"/>
    <p:sldId id="310" r:id="rId17"/>
    <p:sldId id="316" r:id="rId18"/>
    <p:sldId id="317" r:id="rId19"/>
    <p:sldId id="319" r:id="rId20"/>
    <p:sldId id="320" r:id="rId21"/>
    <p:sldId id="321" r:id="rId22"/>
    <p:sldId id="365" r:id="rId23"/>
    <p:sldId id="366" r:id="rId24"/>
  </p:sldIdLst>
  <p:sldSz cx="12192000" cy="6858000"/>
  <p:notesSz cx="6858000" cy="3343275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CC"/>
    <a:srgbClr val="58B02C"/>
    <a:srgbClr val="7F7F7F"/>
    <a:srgbClr val="8458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17" autoAdjust="0"/>
    <p:restoredTop sz="87558" autoAdjust="0"/>
  </p:normalViewPr>
  <p:slideViewPr>
    <p:cSldViewPr>
      <p:cViewPr varScale="1">
        <p:scale>
          <a:sx n="100" d="100"/>
          <a:sy n="100" d="100"/>
        </p:scale>
        <p:origin x="47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5" d="100"/>
          <a:sy n="105" d="100"/>
        </p:scale>
        <p:origin x="-3438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CC3133-E35A-4859-90DE-8939F919AEEF}" type="doc">
      <dgm:prSet loTypeId="urn:microsoft.com/office/officeart/2005/8/layout/lProcess3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nb-NO"/>
        </a:p>
      </dgm:t>
    </dgm:pt>
    <dgm:pt modelId="{87D3CA13-FD26-4CCD-986D-2A2A4C374AED}">
      <dgm:prSet phldrT="[Tekst]" custT="1"/>
      <dgm:spPr>
        <a:solidFill>
          <a:srgbClr val="36444C"/>
        </a:solidFill>
        <a:ln>
          <a:noFill/>
        </a:ln>
      </dgm:spPr>
      <dgm:t>
        <a:bodyPr/>
        <a:lstStyle/>
        <a:p>
          <a:r>
            <a:rPr lang="nb-NO" sz="1400" b="1" dirty="0"/>
            <a:t>Road </a:t>
          </a:r>
          <a:r>
            <a:rPr lang="nb-NO" sz="1400" b="1" dirty="0" err="1"/>
            <a:t>lifecycle</a:t>
          </a:r>
          <a:endParaRPr lang="nb-NO" sz="1400" b="1" dirty="0"/>
        </a:p>
      </dgm:t>
    </dgm:pt>
    <dgm:pt modelId="{CA473C38-ED5E-4AA0-AF09-3BBD968FACD9}" type="parTrans" cxnId="{C8C39C6B-8ED6-46C5-99C7-59E5326D53CA}">
      <dgm:prSet/>
      <dgm:spPr/>
      <dgm:t>
        <a:bodyPr/>
        <a:lstStyle/>
        <a:p>
          <a:endParaRPr lang="nb-NO" sz="1200"/>
        </a:p>
      </dgm:t>
    </dgm:pt>
    <dgm:pt modelId="{84906408-7C57-446D-AAA8-BA7114601F6F}" type="sibTrans" cxnId="{C8C39C6B-8ED6-46C5-99C7-59E5326D53CA}">
      <dgm:prSet/>
      <dgm:spPr/>
      <dgm:t>
        <a:bodyPr/>
        <a:lstStyle/>
        <a:p>
          <a:endParaRPr lang="nb-NO" sz="1200"/>
        </a:p>
      </dgm:t>
    </dgm:pt>
    <dgm:pt modelId="{61B6E12E-3613-4C85-80BD-4330F43BB1F5}">
      <dgm:prSet phldrT="[Tekst]" custT="1"/>
      <dgm:spPr>
        <a:ln>
          <a:noFill/>
        </a:ln>
      </dgm:spPr>
      <dgm:t>
        <a:bodyPr/>
        <a:lstStyle/>
        <a:p>
          <a:r>
            <a:rPr lang="nb-NO" sz="1200" dirty="0"/>
            <a:t>Planning</a:t>
          </a:r>
        </a:p>
      </dgm:t>
    </dgm:pt>
    <dgm:pt modelId="{9841463A-5B9D-4C21-BA6E-8F280E53CD9B}" type="parTrans" cxnId="{14213E83-7DC1-4039-9CF3-661BD8DFE9AA}">
      <dgm:prSet/>
      <dgm:spPr/>
      <dgm:t>
        <a:bodyPr/>
        <a:lstStyle/>
        <a:p>
          <a:endParaRPr lang="nb-NO" sz="1200"/>
        </a:p>
      </dgm:t>
    </dgm:pt>
    <dgm:pt modelId="{C72E4BFB-3720-4616-AF69-15B97C6E858B}" type="sibTrans" cxnId="{14213E83-7DC1-4039-9CF3-661BD8DFE9AA}">
      <dgm:prSet/>
      <dgm:spPr/>
      <dgm:t>
        <a:bodyPr/>
        <a:lstStyle/>
        <a:p>
          <a:endParaRPr lang="nb-NO" sz="1200"/>
        </a:p>
      </dgm:t>
    </dgm:pt>
    <dgm:pt modelId="{0CB9C827-75B9-489B-9FF0-BE7202FE819F}">
      <dgm:prSet phldrT="[Tekst]" custT="1"/>
      <dgm:spPr>
        <a:ln>
          <a:noFill/>
        </a:ln>
      </dgm:spPr>
      <dgm:t>
        <a:bodyPr/>
        <a:lstStyle/>
        <a:p>
          <a:r>
            <a:rPr lang="nb-NO" sz="1200" dirty="0"/>
            <a:t>Engineering</a:t>
          </a:r>
        </a:p>
      </dgm:t>
    </dgm:pt>
    <dgm:pt modelId="{375FB6FB-AEF5-4D2C-A925-994C0F2D7F12}" type="parTrans" cxnId="{8F3E62BE-0226-439A-B90A-D58A51F605FE}">
      <dgm:prSet/>
      <dgm:spPr/>
      <dgm:t>
        <a:bodyPr/>
        <a:lstStyle/>
        <a:p>
          <a:endParaRPr lang="nb-NO" sz="1200"/>
        </a:p>
      </dgm:t>
    </dgm:pt>
    <dgm:pt modelId="{D5BB6EE2-70C4-4891-8111-223EC2166E57}" type="sibTrans" cxnId="{8F3E62BE-0226-439A-B90A-D58A51F605FE}">
      <dgm:prSet/>
      <dgm:spPr/>
      <dgm:t>
        <a:bodyPr/>
        <a:lstStyle/>
        <a:p>
          <a:endParaRPr lang="nb-NO" sz="1200"/>
        </a:p>
      </dgm:t>
    </dgm:pt>
    <dgm:pt modelId="{99BA4BF8-C28D-4AE8-880D-72F5D3715660}">
      <dgm:prSet phldrT="[Tekst]" custT="1"/>
      <dgm:spPr>
        <a:ln>
          <a:noFill/>
        </a:ln>
      </dgm:spPr>
      <dgm:t>
        <a:bodyPr/>
        <a:lstStyle/>
        <a:p>
          <a:r>
            <a:rPr lang="nb-NO" sz="1200" dirty="0" err="1"/>
            <a:t>Building</a:t>
          </a:r>
          <a:endParaRPr lang="nb-NO" sz="1200" dirty="0"/>
        </a:p>
      </dgm:t>
    </dgm:pt>
    <dgm:pt modelId="{5224CD08-99D2-43B5-A367-F1AA14A0AB1F}" type="parTrans" cxnId="{5C536936-5163-4FF1-90FB-5BED6558B8A5}">
      <dgm:prSet/>
      <dgm:spPr/>
      <dgm:t>
        <a:bodyPr/>
        <a:lstStyle/>
        <a:p>
          <a:endParaRPr lang="nb-NO" sz="1200"/>
        </a:p>
      </dgm:t>
    </dgm:pt>
    <dgm:pt modelId="{98D0449E-25AE-4EA7-A3BF-FC5F8A8410FD}" type="sibTrans" cxnId="{5C536936-5163-4FF1-90FB-5BED6558B8A5}">
      <dgm:prSet/>
      <dgm:spPr/>
      <dgm:t>
        <a:bodyPr/>
        <a:lstStyle/>
        <a:p>
          <a:endParaRPr lang="nb-NO" sz="1200"/>
        </a:p>
      </dgm:t>
    </dgm:pt>
    <dgm:pt modelId="{F1603AEE-0D79-4BF0-8F6A-3AEFF3477D48}">
      <dgm:prSet phldrT="[Tekst]" custT="1"/>
      <dgm:spPr>
        <a:ln>
          <a:noFill/>
        </a:ln>
      </dgm:spPr>
      <dgm:t>
        <a:bodyPr/>
        <a:lstStyle/>
        <a:p>
          <a:r>
            <a:rPr lang="nb-NO" sz="1200" dirty="0" err="1">
              <a:solidFill>
                <a:schemeClr val="tx1"/>
              </a:solidFill>
            </a:rPr>
            <a:t>Operation</a:t>
          </a:r>
          <a:r>
            <a:rPr lang="nb-NO" sz="1200" dirty="0">
              <a:solidFill>
                <a:schemeClr val="tx1"/>
              </a:solidFill>
            </a:rPr>
            <a:t> and </a:t>
          </a:r>
          <a:r>
            <a:rPr lang="nb-NO" sz="1200" dirty="0" err="1">
              <a:solidFill>
                <a:schemeClr val="tx1"/>
              </a:solidFill>
            </a:rPr>
            <a:t>maintenance</a:t>
          </a:r>
          <a:endParaRPr lang="nb-NO" sz="1200" dirty="0"/>
        </a:p>
      </dgm:t>
    </dgm:pt>
    <dgm:pt modelId="{78E1832C-BD34-434B-B68E-22DD086E98FA}" type="parTrans" cxnId="{ABECCB1F-A9A4-4A26-922E-A376171AB3BF}">
      <dgm:prSet/>
      <dgm:spPr/>
      <dgm:t>
        <a:bodyPr/>
        <a:lstStyle/>
        <a:p>
          <a:endParaRPr lang="nb-NO" sz="1200"/>
        </a:p>
      </dgm:t>
    </dgm:pt>
    <dgm:pt modelId="{361B6DFE-01EE-4C8B-85BF-8B48B6EEA36D}" type="sibTrans" cxnId="{ABECCB1F-A9A4-4A26-922E-A376171AB3BF}">
      <dgm:prSet/>
      <dgm:spPr/>
      <dgm:t>
        <a:bodyPr/>
        <a:lstStyle/>
        <a:p>
          <a:endParaRPr lang="nb-NO" sz="1200"/>
        </a:p>
      </dgm:t>
    </dgm:pt>
    <dgm:pt modelId="{048F0180-C433-4B5B-81E1-11768E9BE911}" type="pres">
      <dgm:prSet presAssocID="{BBCC3133-E35A-4859-90DE-8939F919AEEF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F33C85C1-6686-485B-BB5A-FF31C79ADD57}" type="pres">
      <dgm:prSet presAssocID="{87D3CA13-FD26-4CCD-986D-2A2A4C374AED}" presName="horFlow" presStyleCnt="0"/>
      <dgm:spPr/>
    </dgm:pt>
    <dgm:pt modelId="{4C706140-FFBC-4C6D-9F97-E773922C6E13}" type="pres">
      <dgm:prSet presAssocID="{87D3CA13-FD26-4CCD-986D-2A2A4C374AED}" presName="bigChev" presStyleLbl="node1" presStyleIdx="0" presStyleCnt="1" custScaleX="106569" custScaleY="70907"/>
      <dgm:spPr>
        <a:prstGeom prst="homePlate">
          <a:avLst/>
        </a:prstGeom>
      </dgm:spPr>
    </dgm:pt>
    <dgm:pt modelId="{82D7823C-7D1E-493F-9A4E-29A4413D347F}" type="pres">
      <dgm:prSet presAssocID="{9841463A-5B9D-4C21-BA6E-8F280E53CD9B}" presName="parTrans" presStyleCnt="0"/>
      <dgm:spPr/>
    </dgm:pt>
    <dgm:pt modelId="{6C9AF283-B98D-47A0-8B9E-DB3BF3EC341B}" type="pres">
      <dgm:prSet presAssocID="{61B6E12E-3613-4C85-80BD-4330F43BB1F5}" presName="node" presStyleLbl="alignAccFollowNode1" presStyleIdx="0" presStyleCnt="4" custScaleX="92912" custScaleY="82613" custLinFactNeighborX="12289">
        <dgm:presLayoutVars>
          <dgm:bulletEnabled val="1"/>
        </dgm:presLayoutVars>
      </dgm:prSet>
      <dgm:spPr/>
    </dgm:pt>
    <dgm:pt modelId="{13A08C84-886E-4BEB-9EBF-D445FD657467}" type="pres">
      <dgm:prSet presAssocID="{C72E4BFB-3720-4616-AF69-15B97C6E858B}" presName="sibTrans" presStyleCnt="0"/>
      <dgm:spPr/>
    </dgm:pt>
    <dgm:pt modelId="{FED2AE05-CCFF-4749-B830-D37F799C8EF7}" type="pres">
      <dgm:prSet presAssocID="{0CB9C827-75B9-489B-9FF0-BE7202FE819F}" presName="node" presStyleLbl="alignAccFollowNode1" presStyleIdx="1" presStyleCnt="4" custScaleX="116616" custScaleY="82613" custLinFactNeighborX="11387">
        <dgm:presLayoutVars>
          <dgm:bulletEnabled val="1"/>
        </dgm:presLayoutVars>
      </dgm:prSet>
      <dgm:spPr/>
    </dgm:pt>
    <dgm:pt modelId="{9443DF2F-ED40-4B97-9D77-706BC2EEDC42}" type="pres">
      <dgm:prSet presAssocID="{D5BB6EE2-70C4-4891-8111-223EC2166E57}" presName="sibTrans" presStyleCnt="0"/>
      <dgm:spPr/>
    </dgm:pt>
    <dgm:pt modelId="{B3F92BB9-FB46-4C44-A93E-5E574924C5C6}" type="pres">
      <dgm:prSet presAssocID="{99BA4BF8-C28D-4AE8-880D-72F5D3715660}" presName="node" presStyleLbl="alignAccFollowNode1" presStyleIdx="2" presStyleCnt="4" custScaleX="83644" custScaleY="82613" custLinFactNeighborX="7895">
        <dgm:presLayoutVars>
          <dgm:bulletEnabled val="1"/>
        </dgm:presLayoutVars>
      </dgm:prSet>
      <dgm:spPr/>
    </dgm:pt>
    <dgm:pt modelId="{727F4B15-0272-45DB-B9B0-AB0CFB993AFB}" type="pres">
      <dgm:prSet presAssocID="{98D0449E-25AE-4EA7-A3BF-FC5F8A8410FD}" presName="sibTrans" presStyleCnt="0"/>
      <dgm:spPr/>
    </dgm:pt>
    <dgm:pt modelId="{8EAA8ABE-B87D-4B8E-BD3F-9E93F02D047F}" type="pres">
      <dgm:prSet presAssocID="{F1603AEE-0D79-4BF0-8F6A-3AEFF3477D48}" presName="node" presStyleLbl="alignAccFollowNode1" presStyleIdx="3" presStyleCnt="4" custScaleX="123142" custScaleY="82613" custLinFactNeighborX="12030">
        <dgm:presLayoutVars>
          <dgm:bulletEnabled val="1"/>
        </dgm:presLayoutVars>
      </dgm:prSet>
      <dgm:spPr/>
    </dgm:pt>
  </dgm:ptLst>
  <dgm:cxnLst>
    <dgm:cxn modelId="{B9EBEC00-12DC-4675-B919-31E88368905E}" type="presOf" srcId="{F1603AEE-0D79-4BF0-8F6A-3AEFF3477D48}" destId="{8EAA8ABE-B87D-4B8E-BD3F-9E93F02D047F}" srcOrd="0" destOrd="0" presId="urn:microsoft.com/office/officeart/2005/8/layout/lProcess3"/>
    <dgm:cxn modelId="{ABECCB1F-A9A4-4A26-922E-A376171AB3BF}" srcId="{87D3CA13-FD26-4CCD-986D-2A2A4C374AED}" destId="{F1603AEE-0D79-4BF0-8F6A-3AEFF3477D48}" srcOrd="3" destOrd="0" parTransId="{78E1832C-BD34-434B-B68E-22DD086E98FA}" sibTransId="{361B6DFE-01EE-4C8B-85BF-8B48B6EEA36D}"/>
    <dgm:cxn modelId="{5C536936-5163-4FF1-90FB-5BED6558B8A5}" srcId="{87D3CA13-FD26-4CCD-986D-2A2A4C374AED}" destId="{99BA4BF8-C28D-4AE8-880D-72F5D3715660}" srcOrd="2" destOrd="0" parTransId="{5224CD08-99D2-43B5-A367-F1AA14A0AB1F}" sibTransId="{98D0449E-25AE-4EA7-A3BF-FC5F8A8410FD}"/>
    <dgm:cxn modelId="{56C2FF62-743E-4860-BB7E-67D8F05821DB}" type="presOf" srcId="{BBCC3133-E35A-4859-90DE-8939F919AEEF}" destId="{048F0180-C433-4B5B-81E1-11768E9BE911}" srcOrd="0" destOrd="0" presId="urn:microsoft.com/office/officeart/2005/8/layout/lProcess3"/>
    <dgm:cxn modelId="{4EA9BA6A-DD39-40A1-B343-EDE2E737C556}" type="presOf" srcId="{99BA4BF8-C28D-4AE8-880D-72F5D3715660}" destId="{B3F92BB9-FB46-4C44-A93E-5E574924C5C6}" srcOrd="0" destOrd="0" presId="urn:microsoft.com/office/officeart/2005/8/layout/lProcess3"/>
    <dgm:cxn modelId="{C8C39C6B-8ED6-46C5-99C7-59E5326D53CA}" srcId="{BBCC3133-E35A-4859-90DE-8939F919AEEF}" destId="{87D3CA13-FD26-4CCD-986D-2A2A4C374AED}" srcOrd="0" destOrd="0" parTransId="{CA473C38-ED5E-4AA0-AF09-3BBD968FACD9}" sibTransId="{84906408-7C57-446D-AAA8-BA7114601F6F}"/>
    <dgm:cxn modelId="{9E501470-A77D-4366-99D7-E4557DF0DF30}" type="presOf" srcId="{0CB9C827-75B9-489B-9FF0-BE7202FE819F}" destId="{FED2AE05-CCFF-4749-B830-D37F799C8EF7}" srcOrd="0" destOrd="0" presId="urn:microsoft.com/office/officeart/2005/8/layout/lProcess3"/>
    <dgm:cxn modelId="{11516E5A-5562-4AE3-A136-5A40C27CEBB9}" type="presOf" srcId="{87D3CA13-FD26-4CCD-986D-2A2A4C374AED}" destId="{4C706140-FFBC-4C6D-9F97-E773922C6E13}" srcOrd="0" destOrd="0" presId="urn:microsoft.com/office/officeart/2005/8/layout/lProcess3"/>
    <dgm:cxn modelId="{14213E83-7DC1-4039-9CF3-661BD8DFE9AA}" srcId="{87D3CA13-FD26-4CCD-986D-2A2A4C374AED}" destId="{61B6E12E-3613-4C85-80BD-4330F43BB1F5}" srcOrd="0" destOrd="0" parTransId="{9841463A-5B9D-4C21-BA6E-8F280E53CD9B}" sibTransId="{C72E4BFB-3720-4616-AF69-15B97C6E858B}"/>
    <dgm:cxn modelId="{8F3E62BE-0226-439A-B90A-D58A51F605FE}" srcId="{87D3CA13-FD26-4CCD-986D-2A2A4C374AED}" destId="{0CB9C827-75B9-489B-9FF0-BE7202FE819F}" srcOrd="1" destOrd="0" parTransId="{375FB6FB-AEF5-4D2C-A925-994C0F2D7F12}" sibTransId="{D5BB6EE2-70C4-4891-8111-223EC2166E57}"/>
    <dgm:cxn modelId="{9C1AC0C1-4790-4B2B-AD63-BDCE24C77AF7}" type="presOf" srcId="{61B6E12E-3613-4C85-80BD-4330F43BB1F5}" destId="{6C9AF283-B98D-47A0-8B9E-DB3BF3EC341B}" srcOrd="0" destOrd="0" presId="urn:microsoft.com/office/officeart/2005/8/layout/lProcess3"/>
    <dgm:cxn modelId="{A27F6079-9D3B-4D66-B592-7B5A3CBFFC85}" type="presParOf" srcId="{048F0180-C433-4B5B-81E1-11768E9BE911}" destId="{F33C85C1-6686-485B-BB5A-FF31C79ADD57}" srcOrd="0" destOrd="0" presId="urn:microsoft.com/office/officeart/2005/8/layout/lProcess3"/>
    <dgm:cxn modelId="{68CF5248-7D99-48E2-8626-B3C17D6A042C}" type="presParOf" srcId="{F33C85C1-6686-485B-BB5A-FF31C79ADD57}" destId="{4C706140-FFBC-4C6D-9F97-E773922C6E13}" srcOrd="0" destOrd="0" presId="urn:microsoft.com/office/officeart/2005/8/layout/lProcess3"/>
    <dgm:cxn modelId="{D493EC04-5FBC-4933-9A58-C48FDE233F7F}" type="presParOf" srcId="{F33C85C1-6686-485B-BB5A-FF31C79ADD57}" destId="{82D7823C-7D1E-493F-9A4E-29A4413D347F}" srcOrd="1" destOrd="0" presId="urn:microsoft.com/office/officeart/2005/8/layout/lProcess3"/>
    <dgm:cxn modelId="{F713EE8C-F946-4432-86A2-4AA934FDA2DE}" type="presParOf" srcId="{F33C85C1-6686-485B-BB5A-FF31C79ADD57}" destId="{6C9AF283-B98D-47A0-8B9E-DB3BF3EC341B}" srcOrd="2" destOrd="0" presId="urn:microsoft.com/office/officeart/2005/8/layout/lProcess3"/>
    <dgm:cxn modelId="{B5AAFECF-1902-43CA-89D4-C21B8F0867DC}" type="presParOf" srcId="{F33C85C1-6686-485B-BB5A-FF31C79ADD57}" destId="{13A08C84-886E-4BEB-9EBF-D445FD657467}" srcOrd="3" destOrd="0" presId="urn:microsoft.com/office/officeart/2005/8/layout/lProcess3"/>
    <dgm:cxn modelId="{DB418CBE-3EA9-46C5-8FBA-90434CF735F8}" type="presParOf" srcId="{F33C85C1-6686-485B-BB5A-FF31C79ADD57}" destId="{FED2AE05-CCFF-4749-B830-D37F799C8EF7}" srcOrd="4" destOrd="0" presId="urn:microsoft.com/office/officeart/2005/8/layout/lProcess3"/>
    <dgm:cxn modelId="{1FC54687-C5CB-40E4-B536-1D6254001056}" type="presParOf" srcId="{F33C85C1-6686-485B-BB5A-FF31C79ADD57}" destId="{9443DF2F-ED40-4B97-9D77-706BC2EEDC42}" srcOrd="5" destOrd="0" presId="urn:microsoft.com/office/officeart/2005/8/layout/lProcess3"/>
    <dgm:cxn modelId="{D59F1E31-E3E0-4299-9AB8-FD51F4AF5176}" type="presParOf" srcId="{F33C85C1-6686-485B-BB5A-FF31C79ADD57}" destId="{B3F92BB9-FB46-4C44-A93E-5E574924C5C6}" srcOrd="6" destOrd="0" presId="urn:microsoft.com/office/officeart/2005/8/layout/lProcess3"/>
    <dgm:cxn modelId="{270F4E0C-31D6-4A51-B6E7-2FF95CF47835}" type="presParOf" srcId="{F33C85C1-6686-485B-BB5A-FF31C79ADD57}" destId="{727F4B15-0272-45DB-B9B0-AB0CFB993AFB}" srcOrd="7" destOrd="0" presId="urn:microsoft.com/office/officeart/2005/8/layout/lProcess3"/>
    <dgm:cxn modelId="{26191863-37B3-428B-B8CE-A4230CA1D5D6}" type="presParOf" srcId="{F33C85C1-6686-485B-BB5A-FF31C79ADD57}" destId="{8EAA8ABE-B87D-4B8E-BD3F-9E93F02D047F}" srcOrd="8" destOrd="0" presId="urn:microsoft.com/office/officeart/2005/8/layout/lProcess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706140-FFBC-4C6D-9F97-E773922C6E13}">
      <dsp:nvSpPr>
        <dsp:cNvPr id="0" name=""/>
        <dsp:cNvSpPr/>
      </dsp:nvSpPr>
      <dsp:spPr>
        <a:xfrm>
          <a:off x="614" y="114874"/>
          <a:ext cx="1394942" cy="371256"/>
        </a:xfrm>
        <a:prstGeom prst="homePlate">
          <a:avLst/>
        </a:prstGeom>
        <a:solidFill>
          <a:srgbClr val="36444C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1" kern="1200" dirty="0"/>
            <a:t>Road </a:t>
          </a:r>
          <a:r>
            <a:rPr lang="nb-NO" sz="1400" b="1" kern="1200" dirty="0" err="1"/>
            <a:t>lifecycle</a:t>
          </a:r>
          <a:endParaRPr lang="nb-NO" sz="1400" b="1" kern="1200" dirty="0"/>
        </a:p>
      </dsp:txBody>
      <dsp:txXfrm>
        <a:off x="614" y="114874"/>
        <a:ext cx="1302128" cy="371256"/>
      </dsp:txXfrm>
    </dsp:sp>
    <dsp:sp modelId="{6C9AF283-B98D-47A0-8B9E-DB3BF3EC341B}">
      <dsp:nvSpPr>
        <dsp:cNvPr id="0" name=""/>
        <dsp:cNvSpPr/>
      </dsp:nvSpPr>
      <dsp:spPr>
        <a:xfrm>
          <a:off x="1244084" y="120995"/>
          <a:ext cx="1009428" cy="359014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/>
            <a:t>Planning</a:t>
          </a:r>
        </a:p>
      </dsp:txBody>
      <dsp:txXfrm>
        <a:off x="1423591" y="120995"/>
        <a:ext cx="650414" cy="359014"/>
      </dsp:txXfrm>
    </dsp:sp>
    <dsp:sp modelId="{FED2AE05-CCFF-4749-B830-D37F799C8EF7}">
      <dsp:nvSpPr>
        <dsp:cNvPr id="0" name=""/>
        <dsp:cNvSpPr/>
      </dsp:nvSpPr>
      <dsp:spPr>
        <a:xfrm>
          <a:off x="2100040" y="120995"/>
          <a:ext cx="1266956" cy="359014"/>
        </a:xfrm>
        <a:prstGeom prst="chevron">
          <a:avLst/>
        </a:prstGeom>
        <a:solidFill>
          <a:schemeClr val="accent2">
            <a:tint val="40000"/>
            <a:alpha val="90000"/>
            <a:hueOff val="-4100111"/>
            <a:satOff val="-1092"/>
            <a:lumOff val="4335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/>
            <a:t>Engineering</a:t>
          </a:r>
        </a:p>
      </dsp:txBody>
      <dsp:txXfrm>
        <a:off x="2279547" y="120995"/>
        <a:ext cx="907942" cy="359014"/>
      </dsp:txXfrm>
    </dsp:sp>
    <dsp:sp modelId="{B3F92BB9-FB46-4C44-A93E-5E574924C5C6}">
      <dsp:nvSpPr>
        <dsp:cNvPr id="0" name=""/>
        <dsp:cNvSpPr/>
      </dsp:nvSpPr>
      <dsp:spPr>
        <a:xfrm>
          <a:off x="3209584" y="120995"/>
          <a:ext cx="908737" cy="359014"/>
        </a:xfrm>
        <a:prstGeom prst="chevron">
          <a:avLst/>
        </a:prstGeom>
        <a:solidFill>
          <a:schemeClr val="accent2">
            <a:tint val="40000"/>
            <a:alpha val="90000"/>
            <a:hueOff val="-8200223"/>
            <a:satOff val="-2185"/>
            <a:lumOff val="8669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 err="1"/>
            <a:t>Building</a:t>
          </a:r>
          <a:endParaRPr lang="nb-NO" sz="1200" kern="1200" dirty="0"/>
        </a:p>
      </dsp:txBody>
      <dsp:txXfrm>
        <a:off x="3389091" y="120995"/>
        <a:ext cx="549723" cy="359014"/>
      </dsp:txXfrm>
    </dsp:sp>
    <dsp:sp modelId="{8EAA8ABE-B87D-4B8E-BD3F-9E93F02D047F}">
      <dsp:nvSpPr>
        <dsp:cNvPr id="0" name=""/>
        <dsp:cNvSpPr/>
      </dsp:nvSpPr>
      <dsp:spPr>
        <a:xfrm>
          <a:off x="3954827" y="120995"/>
          <a:ext cx="1337857" cy="359014"/>
        </a:xfrm>
        <a:prstGeom prst="chevron">
          <a:avLst/>
        </a:prstGeom>
        <a:solidFill>
          <a:schemeClr val="accent2">
            <a:tint val="40000"/>
            <a:alpha val="90000"/>
            <a:hueOff val="-12300333"/>
            <a:satOff val="-3277"/>
            <a:lumOff val="13004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 err="1">
              <a:solidFill>
                <a:schemeClr val="tx1"/>
              </a:solidFill>
            </a:rPr>
            <a:t>Operation</a:t>
          </a:r>
          <a:r>
            <a:rPr lang="nb-NO" sz="1200" kern="1200" dirty="0">
              <a:solidFill>
                <a:schemeClr val="tx1"/>
              </a:solidFill>
            </a:rPr>
            <a:t> and </a:t>
          </a:r>
          <a:r>
            <a:rPr lang="nb-NO" sz="1200" kern="1200" dirty="0" err="1">
              <a:solidFill>
                <a:schemeClr val="tx1"/>
              </a:solidFill>
            </a:rPr>
            <a:t>maintenance</a:t>
          </a:r>
          <a:endParaRPr lang="nb-NO" sz="1200" kern="1200" dirty="0"/>
        </a:p>
      </dsp:txBody>
      <dsp:txXfrm>
        <a:off x="4134334" y="120995"/>
        <a:ext cx="978843" cy="3590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4C7C05-C9CB-4301-A79E-E2CC40B99804}" type="datetimeFigureOut">
              <a:rPr lang="nb-NO" smtClean="0"/>
              <a:t>18.06.2020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F2760B-67CF-47F2-BD90-301CB636EA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31456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3E9CDE-871D-4736-90AA-6B38E3E683C1}" type="datetimeFigureOut">
              <a:rPr lang="nb-NO" smtClean="0"/>
              <a:t>18.06.2020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E0A8F8-DE54-4687-87A5-A2C4E405A82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0234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E0A8F8-DE54-4687-87A5-A2C4E405A829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2905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E0A8F8-DE54-4687-87A5-A2C4E405A829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9270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/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tel 3"/>
          <p:cNvSpPr>
            <a:spLocks noGrp="1"/>
          </p:cNvSpPr>
          <p:nvPr>
            <p:ph type="ctrTitle"/>
          </p:nvPr>
        </p:nvSpPr>
        <p:spPr>
          <a:xfrm>
            <a:off x="1991544" y="2348880"/>
            <a:ext cx="9784761" cy="1656184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 sz="3600"/>
              <a:t>Klikk for å redigere tittelstil</a:t>
            </a:r>
            <a:endParaRPr lang="nb-NO" sz="3600" dirty="0"/>
          </a:p>
        </p:txBody>
      </p:sp>
      <p:sp>
        <p:nvSpPr>
          <p:cNvPr id="17" name="Undertittel 4"/>
          <p:cNvSpPr>
            <a:spLocks noGrp="1"/>
          </p:cNvSpPr>
          <p:nvPr>
            <p:ph type="subTitle" idx="1"/>
          </p:nvPr>
        </p:nvSpPr>
        <p:spPr>
          <a:xfrm>
            <a:off x="1991544" y="4293096"/>
            <a:ext cx="9774403" cy="108012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</a:lstStyle>
          <a:p>
            <a:r>
              <a:rPr lang="nb-NO" sz="2400"/>
              <a:t>Klikk for å redigere undertittelstil i malen</a:t>
            </a:r>
            <a:endParaRPr lang="nb-NO" sz="24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11A96A7-E13C-44BC-A07A-FC3851B035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75437" y="267790"/>
            <a:ext cx="1181203" cy="61798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6D61F0E-55E0-4E34-A77A-8F6865FC15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4791" y="2262860"/>
            <a:ext cx="1277390" cy="12773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bilde 3"/>
          <p:cNvSpPr>
            <a:spLocks noGrp="1"/>
          </p:cNvSpPr>
          <p:nvPr>
            <p:ph type="pic" sz="quarter" idx="19"/>
          </p:nvPr>
        </p:nvSpPr>
        <p:spPr>
          <a:xfrm>
            <a:off x="334046" y="891259"/>
            <a:ext cx="11510425" cy="5634086"/>
          </a:xfrm>
        </p:spPr>
        <p:txBody>
          <a:bodyPr tIns="1619676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1F6929-0DBD-4A27-B027-FC2A21E6776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506AC2BF-D24A-4EB7-9901-6BA93FB1C4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22DAE62-E13E-456F-BD91-A461A076C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047" y="260648"/>
            <a:ext cx="10586489" cy="469132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 med ma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9"/>
          </p:nvPr>
        </p:nvSpPr>
        <p:spPr>
          <a:xfrm>
            <a:off x="332888" y="312459"/>
            <a:ext cx="11518444" cy="6212886"/>
          </a:xfrm>
        </p:spPr>
        <p:txBody>
          <a:bodyPr tIns="1619676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6F6A84-C71A-4C0B-AAFE-6E0BC1827EB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506AC2BF-D24A-4EB7-9901-6BA93FB1C4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6858000"/>
          </a:xfrm>
        </p:spPr>
        <p:txBody>
          <a:bodyPr tIns="1619676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880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700374" y="699473"/>
            <a:ext cx="7590375" cy="35471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ED930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94078" y="6160824"/>
            <a:ext cx="346297" cy="15189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DE8D9C2-5F05-44EF-B7C1-1B71CE36FE82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dato 3"/>
          <p:cNvSpPr>
            <a:spLocks noGrp="1"/>
          </p:cNvSpPr>
          <p:nvPr>
            <p:ph type="dt" sz="half" idx="2"/>
          </p:nvPr>
        </p:nvSpPr>
        <p:spPr>
          <a:xfrm>
            <a:off x="345268" y="6385408"/>
            <a:ext cx="1367763" cy="172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 b="0" spc="80" baseline="0">
                <a:solidFill>
                  <a:schemeClr val="bg1"/>
                </a:solidFill>
              </a:defRPr>
            </a:lvl1pPr>
          </a:lstStyle>
          <a:p>
            <a:fld id="{91C1BDA6-6FC7-4031-B0EE-715EEFBF688C}" type="datetime1">
              <a:rPr lang="nb-NO" smtClean="0"/>
              <a:t>18.06.2020</a:t>
            </a:fld>
            <a:endParaRPr lang="nb-NO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102829" y="6374165"/>
            <a:ext cx="9663117" cy="17216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3717765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 og innho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34048" y="900001"/>
            <a:ext cx="11510423" cy="5623952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Bef>
                <a:spcPts val="0"/>
              </a:spcBef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C802B-AE49-47BB-AF14-1B113F366F0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06AC2BF-D24A-4EB7-9901-6BA93FB1C4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0D002B-773B-415D-A15F-838EC0659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048" y="252000"/>
            <a:ext cx="10586488" cy="469132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1989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/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bilde 14"/>
          <p:cNvSpPr>
            <a:spLocks noGrp="1"/>
          </p:cNvSpPr>
          <p:nvPr>
            <p:ph type="pic" sz="quarter" idx="12" hasCustomPrompt="1"/>
          </p:nvPr>
        </p:nvSpPr>
        <p:spPr>
          <a:xfrm>
            <a:off x="335360" y="1928444"/>
            <a:ext cx="11521279" cy="4610057"/>
          </a:xfrm>
          <a:noFill/>
        </p:spPr>
        <p:txBody>
          <a:bodyPr tIns="1644764"/>
          <a:lstStyle>
            <a:lvl1pPr algn="ctr">
              <a:buNone/>
              <a:defRPr baseline="0"/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940026" y="1265334"/>
            <a:ext cx="9916613" cy="502024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940027" y="924754"/>
            <a:ext cx="9916613" cy="33950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ED9300"/>
                </a:solidFill>
              </a:defRPr>
            </a:lvl1pPr>
            <a:lvl2pPr marL="45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C3166-6758-48A4-B49C-F9932EA75A8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06AC2BF-D24A-4EB7-9901-6BA93FB1C43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566A5AD-43D5-4D32-8F27-633B39B41C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75437" y="267790"/>
            <a:ext cx="1181203" cy="61798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436F438-CDE3-402C-9EA0-62FD69DE0E0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360" y="319499"/>
            <a:ext cx="1277390" cy="127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13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m/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bilde 14"/>
          <p:cNvSpPr>
            <a:spLocks noGrp="1"/>
          </p:cNvSpPr>
          <p:nvPr>
            <p:ph type="pic" sz="quarter" idx="12" hasCustomPrompt="1"/>
          </p:nvPr>
        </p:nvSpPr>
        <p:spPr>
          <a:xfrm>
            <a:off x="335360" y="1916832"/>
            <a:ext cx="2177649" cy="1431500"/>
          </a:xfrm>
          <a:noFill/>
        </p:spPr>
        <p:txBody>
          <a:bodyPr tIns="1644764"/>
          <a:lstStyle>
            <a:lvl1pPr algn="ctr">
              <a:buNone/>
              <a:defRPr baseline="0"/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27" name="Plassholder for bilde 14">
            <a:extLst>
              <a:ext uri="{FF2B5EF4-FFF2-40B4-BE49-F238E27FC236}">
                <a16:creationId xmlns:a16="http://schemas.microsoft.com/office/drawing/2014/main" id="{94CF597E-4A53-4CC9-89C0-F72970712D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671107" y="1916832"/>
            <a:ext cx="2177649" cy="1431500"/>
          </a:xfrm>
          <a:noFill/>
        </p:spPr>
        <p:txBody>
          <a:bodyPr tIns="1644764"/>
          <a:lstStyle>
            <a:lvl1pPr algn="ctr">
              <a:buNone/>
              <a:defRPr baseline="0"/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28" name="Plassholder for bilde 14">
            <a:extLst>
              <a:ext uri="{FF2B5EF4-FFF2-40B4-BE49-F238E27FC236}">
                <a16:creationId xmlns:a16="http://schemas.microsoft.com/office/drawing/2014/main" id="{E813C608-3545-4809-A370-11D7875BCA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06855" y="1916832"/>
            <a:ext cx="2177649" cy="1431500"/>
          </a:xfrm>
          <a:noFill/>
        </p:spPr>
        <p:txBody>
          <a:bodyPr tIns="1644764"/>
          <a:lstStyle>
            <a:lvl1pPr algn="ctr">
              <a:buNone/>
              <a:defRPr baseline="0"/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29" name="Plassholder for bilde 14">
            <a:extLst>
              <a:ext uri="{FF2B5EF4-FFF2-40B4-BE49-F238E27FC236}">
                <a16:creationId xmlns:a16="http://schemas.microsoft.com/office/drawing/2014/main" id="{0C80338C-D48D-4203-8B2C-FA044061E24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42603" y="1916832"/>
            <a:ext cx="2177649" cy="1431500"/>
          </a:xfrm>
          <a:noFill/>
        </p:spPr>
        <p:txBody>
          <a:bodyPr tIns="1644764"/>
          <a:lstStyle>
            <a:lvl1pPr algn="ctr">
              <a:buNone/>
              <a:defRPr baseline="0"/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30" name="Plassholder for bilde 14">
            <a:extLst>
              <a:ext uri="{FF2B5EF4-FFF2-40B4-BE49-F238E27FC236}">
                <a16:creationId xmlns:a16="http://schemas.microsoft.com/office/drawing/2014/main" id="{6A436A84-B596-4762-8CD1-4230E2A50FC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678350" y="1916832"/>
            <a:ext cx="2177649" cy="1431500"/>
          </a:xfrm>
          <a:noFill/>
        </p:spPr>
        <p:txBody>
          <a:bodyPr tIns="1644764"/>
          <a:lstStyle>
            <a:lvl1pPr algn="ctr">
              <a:buNone/>
              <a:defRPr baseline="0"/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31" name="Plassholder for bilde 14">
            <a:extLst>
              <a:ext uri="{FF2B5EF4-FFF2-40B4-BE49-F238E27FC236}">
                <a16:creationId xmlns:a16="http://schemas.microsoft.com/office/drawing/2014/main" id="{4EDE7101-21B0-4FFB-9C22-54BF87138B1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5360" y="3520201"/>
            <a:ext cx="2177649" cy="1431500"/>
          </a:xfrm>
          <a:noFill/>
        </p:spPr>
        <p:txBody>
          <a:bodyPr tIns="1644764"/>
          <a:lstStyle>
            <a:lvl1pPr algn="ctr">
              <a:buNone/>
              <a:defRPr baseline="0"/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32" name="Plassholder for bilde 14">
            <a:extLst>
              <a:ext uri="{FF2B5EF4-FFF2-40B4-BE49-F238E27FC236}">
                <a16:creationId xmlns:a16="http://schemas.microsoft.com/office/drawing/2014/main" id="{67C99B98-95E3-4D96-A04A-80341A2D15A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671107" y="3520201"/>
            <a:ext cx="2177649" cy="1431500"/>
          </a:xfrm>
          <a:noFill/>
        </p:spPr>
        <p:txBody>
          <a:bodyPr tIns="1644764"/>
          <a:lstStyle>
            <a:lvl1pPr algn="ctr">
              <a:buNone/>
              <a:defRPr baseline="0"/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33" name="Plassholder for bilde 14">
            <a:extLst>
              <a:ext uri="{FF2B5EF4-FFF2-40B4-BE49-F238E27FC236}">
                <a16:creationId xmlns:a16="http://schemas.microsoft.com/office/drawing/2014/main" id="{6EDEFA61-D1D6-4A6D-97AA-02C609008D8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06855" y="3520201"/>
            <a:ext cx="2177649" cy="1431500"/>
          </a:xfrm>
          <a:noFill/>
        </p:spPr>
        <p:txBody>
          <a:bodyPr tIns="1644764"/>
          <a:lstStyle>
            <a:lvl1pPr algn="ctr">
              <a:buNone/>
              <a:defRPr baseline="0"/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34" name="Plassholder for bilde 14">
            <a:extLst>
              <a:ext uri="{FF2B5EF4-FFF2-40B4-BE49-F238E27FC236}">
                <a16:creationId xmlns:a16="http://schemas.microsoft.com/office/drawing/2014/main" id="{3BC40895-2356-4097-8766-78B39E47B45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342603" y="3520201"/>
            <a:ext cx="2177649" cy="1431500"/>
          </a:xfrm>
          <a:noFill/>
        </p:spPr>
        <p:txBody>
          <a:bodyPr tIns="1644764"/>
          <a:lstStyle>
            <a:lvl1pPr algn="ctr">
              <a:buNone/>
              <a:defRPr baseline="0"/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35" name="Plassholder for bilde 14">
            <a:extLst>
              <a:ext uri="{FF2B5EF4-FFF2-40B4-BE49-F238E27FC236}">
                <a16:creationId xmlns:a16="http://schemas.microsoft.com/office/drawing/2014/main" id="{319E0358-86E2-42E8-A3EE-B1FA6E6D762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678350" y="3520201"/>
            <a:ext cx="2177649" cy="1431500"/>
          </a:xfrm>
          <a:noFill/>
        </p:spPr>
        <p:txBody>
          <a:bodyPr tIns="1644764"/>
          <a:lstStyle>
            <a:lvl1pPr algn="ctr">
              <a:buNone/>
              <a:defRPr baseline="0"/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36" name="Plassholder for bilde 14">
            <a:extLst>
              <a:ext uri="{FF2B5EF4-FFF2-40B4-BE49-F238E27FC236}">
                <a16:creationId xmlns:a16="http://schemas.microsoft.com/office/drawing/2014/main" id="{E66B96A5-AE74-4B45-8BD8-1587C0CEFF2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35360" y="5096932"/>
            <a:ext cx="2177649" cy="1431500"/>
          </a:xfrm>
          <a:noFill/>
        </p:spPr>
        <p:txBody>
          <a:bodyPr tIns="1644764"/>
          <a:lstStyle>
            <a:lvl1pPr algn="ctr">
              <a:buNone/>
              <a:defRPr baseline="0"/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37" name="Plassholder for bilde 14">
            <a:extLst>
              <a:ext uri="{FF2B5EF4-FFF2-40B4-BE49-F238E27FC236}">
                <a16:creationId xmlns:a16="http://schemas.microsoft.com/office/drawing/2014/main" id="{E0160755-05C3-40D9-9B51-B4079DAAB83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671107" y="5096932"/>
            <a:ext cx="2177649" cy="1431500"/>
          </a:xfrm>
          <a:noFill/>
        </p:spPr>
        <p:txBody>
          <a:bodyPr tIns="1644764"/>
          <a:lstStyle>
            <a:lvl1pPr algn="ctr">
              <a:buNone/>
              <a:defRPr baseline="0"/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38" name="Plassholder for bilde 14">
            <a:extLst>
              <a:ext uri="{FF2B5EF4-FFF2-40B4-BE49-F238E27FC236}">
                <a16:creationId xmlns:a16="http://schemas.microsoft.com/office/drawing/2014/main" id="{2AE9D6E6-85FB-429C-AD65-9A8DA67AF2B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006855" y="5096932"/>
            <a:ext cx="2177649" cy="1431500"/>
          </a:xfrm>
          <a:noFill/>
        </p:spPr>
        <p:txBody>
          <a:bodyPr tIns="1644764"/>
          <a:lstStyle>
            <a:lvl1pPr algn="ctr">
              <a:buNone/>
              <a:defRPr baseline="0"/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39" name="Plassholder for bilde 14">
            <a:extLst>
              <a:ext uri="{FF2B5EF4-FFF2-40B4-BE49-F238E27FC236}">
                <a16:creationId xmlns:a16="http://schemas.microsoft.com/office/drawing/2014/main" id="{E637BF2D-2574-4507-8524-96676F22285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342603" y="5096932"/>
            <a:ext cx="2177649" cy="1431500"/>
          </a:xfrm>
          <a:noFill/>
        </p:spPr>
        <p:txBody>
          <a:bodyPr tIns="1644764"/>
          <a:lstStyle>
            <a:lvl1pPr algn="ctr">
              <a:buNone/>
              <a:defRPr baseline="0"/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40" name="Plassholder for bilde 14">
            <a:extLst>
              <a:ext uri="{FF2B5EF4-FFF2-40B4-BE49-F238E27FC236}">
                <a16:creationId xmlns:a16="http://schemas.microsoft.com/office/drawing/2014/main" id="{D5BF9182-D0ED-43BA-9323-C33757B33C0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678350" y="5096932"/>
            <a:ext cx="2177649" cy="1431500"/>
          </a:xfrm>
          <a:noFill/>
        </p:spPr>
        <p:txBody>
          <a:bodyPr tIns="1644764"/>
          <a:lstStyle>
            <a:lvl1pPr algn="ctr">
              <a:buNone/>
              <a:defRPr baseline="0"/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2" name="Tittel 1"/>
          <p:cNvSpPr>
            <a:spLocks noGrp="1"/>
          </p:cNvSpPr>
          <p:nvPr userDrawn="1">
            <p:ph type="ctrTitle"/>
          </p:nvPr>
        </p:nvSpPr>
        <p:spPr>
          <a:xfrm>
            <a:off x="1940026" y="1265334"/>
            <a:ext cx="9916613" cy="502024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 userDrawn="1">
            <p:ph type="subTitle" idx="1"/>
          </p:nvPr>
        </p:nvSpPr>
        <p:spPr>
          <a:xfrm>
            <a:off x="1940027" y="924754"/>
            <a:ext cx="9916613" cy="33950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ED9300"/>
                </a:solidFill>
              </a:defRPr>
            </a:lvl1pPr>
            <a:lvl2pPr marL="45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566A5AD-43D5-4D32-8F27-633B39B41C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75437" y="267790"/>
            <a:ext cx="1181203" cy="61798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436F438-CDE3-402C-9EA0-62FD69DE0E0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360" y="319499"/>
            <a:ext cx="1277390" cy="127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08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34048" y="900001"/>
            <a:ext cx="11510423" cy="5623952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Bef>
                <a:spcPts val="0"/>
              </a:spcBef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C802B-AE49-47BB-AF14-1B113F366F0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06AC2BF-D24A-4EB7-9901-6BA93FB1C4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099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andret - Tittel og innho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F1AE4433-0A65-4E7C-842A-C7271F813023}"/>
              </a:ext>
            </a:extLst>
          </p:cNvPr>
          <p:cNvSpPr/>
          <p:nvPr userDrawn="1"/>
        </p:nvSpPr>
        <p:spPr>
          <a:xfrm>
            <a:off x="10344472" y="116632"/>
            <a:ext cx="1584176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9377" y="1196751"/>
            <a:ext cx="11204205" cy="5181871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2400"/>
            </a:lvl1pPr>
            <a:lvl2pPr>
              <a:spcBef>
                <a:spcPts val="0"/>
              </a:spcBef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C802B-AE49-47BB-AF14-1B113F366F0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06AC2BF-D24A-4EB7-9901-6BA93FB1C4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0D002B-773B-415D-A15F-838EC0659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7" y="550800"/>
            <a:ext cx="10511890" cy="469132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pic>
        <p:nvPicPr>
          <p:cNvPr id="6" name="Graphic 7">
            <a:extLst>
              <a:ext uri="{FF2B5EF4-FFF2-40B4-BE49-F238E27FC236}">
                <a16:creationId xmlns:a16="http://schemas.microsoft.com/office/drawing/2014/main" id="{22C7DBD5-BF3E-44B8-AC60-5255467B5A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6551" y="250171"/>
            <a:ext cx="1276072" cy="66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161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#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33407" y="1268792"/>
            <a:ext cx="11561690" cy="5276461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Bef>
                <a:spcPts val="0"/>
              </a:spcBef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C802B-AE49-47BB-AF14-1B113F366F0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06AC2BF-D24A-4EB7-9901-6BA93FB1C4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2077159C-DBF6-442C-A3C5-41944505A8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048" y="633332"/>
            <a:ext cx="11561690" cy="469132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nb-NO" dirty="0"/>
              <a:t>Klikk </a:t>
            </a:r>
            <a:r>
              <a:rPr lang="nb-NO" dirty="0" err="1"/>
              <a:t>forå</a:t>
            </a:r>
            <a:r>
              <a:rPr lang="nb-NO" dirty="0"/>
              <a:t> redigere tittelstil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26815A86-A95A-4C74-A68C-4F9E42D1C9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048" y="248392"/>
            <a:ext cx="10730504" cy="35471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ED930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075668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innhold 2"/>
          <p:cNvSpPr>
            <a:spLocks noGrp="1"/>
          </p:cNvSpPr>
          <p:nvPr>
            <p:ph idx="1"/>
          </p:nvPr>
        </p:nvSpPr>
        <p:spPr>
          <a:xfrm>
            <a:off x="334800" y="900000"/>
            <a:ext cx="4342799" cy="563380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20" name="Plassholder for bilde 3"/>
          <p:cNvSpPr>
            <a:spLocks noGrp="1"/>
          </p:cNvSpPr>
          <p:nvPr>
            <p:ph type="pic" sz="quarter" idx="19"/>
          </p:nvPr>
        </p:nvSpPr>
        <p:spPr>
          <a:xfrm>
            <a:off x="5040000" y="900000"/>
            <a:ext cx="6807600" cy="5633807"/>
          </a:xfrm>
        </p:spPr>
        <p:txBody>
          <a:bodyPr tIns="1619676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8EBAF-9C54-44D6-A577-E1A0E57E207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506AC2BF-D24A-4EB7-9901-6BA93FB1C4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D5541F6-4938-4A31-A761-6CF43C786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00" y="252000"/>
            <a:ext cx="10576137" cy="469132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info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334048" y="900000"/>
            <a:ext cx="6842071" cy="565140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6B3CE8-555C-44D7-85B6-B6DA83CF5DF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06AC2BF-D24A-4EB7-9901-6BA93FB1C4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Plassholder for tekst 14">
            <a:extLst>
              <a:ext uri="{FF2B5EF4-FFF2-40B4-BE49-F238E27FC236}">
                <a16:creationId xmlns:a16="http://schemas.microsoft.com/office/drawing/2014/main" id="{C3E599A1-5146-41A3-BE13-34958A32D1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03301" y="1141760"/>
            <a:ext cx="4341170" cy="533528"/>
          </a:xfrm>
          <a:solidFill>
            <a:srgbClr val="C8CACB"/>
          </a:solidFill>
        </p:spPr>
        <p:txBody>
          <a:bodyPr wrap="square" lIns="197936" tIns="172744" rIns="197936" bIns="172744">
            <a:sp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Plassholder for tekst 10">
            <a:extLst>
              <a:ext uri="{FF2B5EF4-FFF2-40B4-BE49-F238E27FC236}">
                <a16:creationId xmlns:a16="http://schemas.microsoft.com/office/drawing/2014/main" id="{71278FDF-39F6-4061-8656-BEA3464244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94589" y="889821"/>
            <a:ext cx="4249882" cy="251942"/>
          </a:xfrm>
          <a:solidFill>
            <a:srgbClr val="ED9300"/>
          </a:solidFill>
        </p:spPr>
        <p:txBody>
          <a:bodyPr wrap="square" lIns="101217" tIns="50608" rIns="75913" bIns="50608" anchor="ctr">
            <a:noAutofit/>
          </a:bodyPr>
          <a:lstStyle>
            <a:lvl1pPr marL="0" indent="0" algn="r">
              <a:buNone/>
              <a:defRPr sz="1000" b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Forklaringstekst</a:t>
            </a:r>
          </a:p>
        </p:txBody>
      </p:sp>
      <p:sp>
        <p:nvSpPr>
          <p:cNvPr id="18" name="Plassholder for tekst 10">
            <a:extLst>
              <a:ext uri="{FF2B5EF4-FFF2-40B4-BE49-F238E27FC236}">
                <a16:creationId xmlns:a16="http://schemas.microsoft.com/office/drawing/2014/main" id="{3142A14B-945D-464F-952A-9E10473F81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03301" y="896927"/>
            <a:ext cx="813473" cy="240704"/>
          </a:xfrm>
          <a:solidFill>
            <a:srgbClr val="58B02C"/>
          </a:solidFill>
        </p:spPr>
        <p:txBody>
          <a:bodyPr wrap="square" lIns="75913" tIns="50608" rIns="101217" bIns="50608" anchor="ctr">
            <a:spAutoFit/>
          </a:bodyPr>
          <a:lstStyle>
            <a:lvl1pPr marL="0" indent="0">
              <a:buNone/>
              <a:defRPr sz="9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Infotittel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3875BC3-0E29-49E5-9AD9-11B42FC59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048" y="252000"/>
            <a:ext cx="10586488" cy="469132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282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, navn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4356" y="908720"/>
            <a:ext cx="7023302" cy="1944216"/>
          </a:xfrm>
        </p:spPr>
        <p:txBody>
          <a:bodyPr wrap="square">
            <a:no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4" name="Plassholder for tekst 7"/>
          <p:cNvSpPr>
            <a:spLocks noGrp="1"/>
          </p:cNvSpPr>
          <p:nvPr>
            <p:ph type="body" sz="quarter" idx="17" hasCustomPrompt="1"/>
          </p:nvPr>
        </p:nvSpPr>
        <p:spPr>
          <a:xfrm>
            <a:off x="324355" y="3140968"/>
            <a:ext cx="7023302" cy="642744"/>
          </a:xfrm>
        </p:spPr>
        <p:txBody>
          <a:bodyPr>
            <a:normAutofit/>
          </a:bodyPr>
          <a:lstStyle>
            <a:lvl1pPr marL="0" indent="0" algn="r">
              <a:buNone/>
              <a:defRPr sz="1700">
                <a:solidFill>
                  <a:srgbClr val="ED9300"/>
                </a:solidFill>
              </a:defRPr>
            </a:lvl1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20" name="Plassholder for bilde 3"/>
          <p:cNvSpPr>
            <a:spLocks noGrp="1"/>
          </p:cNvSpPr>
          <p:nvPr>
            <p:ph type="pic" sz="quarter" idx="19"/>
          </p:nvPr>
        </p:nvSpPr>
        <p:spPr>
          <a:xfrm>
            <a:off x="7670249" y="908720"/>
            <a:ext cx="4186470" cy="4608512"/>
          </a:xfrm>
        </p:spPr>
        <p:txBody>
          <a:bodyPr tIns="1619676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F856A7-7EEC-4642-9A86-F29893BDB93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506AC2BF-D24A-4EB7-9901-6BA93FB1C4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978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gi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6CD917-89A0-43DB-91C1-0A143B66AA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44471" y="6669360"/>
            <a:ext cx="346297" cy="1886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506AC2BF-D24A-4EB7-9901-6BA93FB1C4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334800" y="252000"/>
            <a:ext cx="10585175" cy="46913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334800" y="900000"/>
            <a:ext cx="11509109" cy="56139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1A6CD11-E977-49CF-A845-B2E5D94F536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064552" y="227894"/>
            <a:ext cx="776034" cy="406005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5F26AB22-0A45-4E72-A00B-4C2B02CDFCE0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488488" y="201197"/>
            <a:ext cx="475876" cy="469357"/>
          </a:xfrm>
          <a:prstGeom prst="rect">
            <a:avLst/>
          </a:prstGeom>
        </p:spPr>
      </p:pic>
      <p:pic>
        <p:nvPicPr>
          <p:cNvPr id="7" name="Bildobjekt 6" descr="En bild som visar mugg&#10;&#10;Automatiskt genererad beskrivning">
            <a:extLst>
              <a:ext uri="{FF2B5EF4-FFF2-40B4-BE49-F238E27FC236}">
                <a16:creationId xmlns:a16="http://schemas.microsoft.com/office/drawing/2014/main" id="{51D9F853-C85E-4450-93A1-D812AAE4717B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801111"/>
            <a:ext cx="671000" cy="251625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4E13B27B-BCEB-4E04-9892-EE948D97FC2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1509" y="801111"/>
            <a:ext cx="835051" cy="166018"/>
          </a:xfrm>
          <a:prstGeom prst="rect">
            <a:avLst/>
          </a:prstGeom>
        </p:spPr>
      </p:pic>
      <p:grpSp>
        <p:nvGrpSpPr>
          <p:cNvPr id="10" name="Group 13">
            <a:extLst>
              <a:ext uri="{FF2B5EF4-FFF2-40B4-BE49-F238E27FC236}">
                <a16:creationId xmlns:a16="http://schemas.microsoft.com/office/drawing/2014/main" id="{DF3B56D3-302A-45BC-8AE9-47E9ADB027EE}"/>
              </a:ext>
            </a:extLst>
          </p:cNvPr>
          <p:cNvGrpSpPr/>
          <p:nvPr userDrawn="1"/>
        </p:nvGrpSpPr>
        <p:grpSpPr>
          <a:xfrm>
            <a:off x="334800" y="167444"/>
            <a:ext cx="9721080" cy="584775"/>
            <a:chOff x="623392" y="172953"/>
            <a:chExt cx="9721080" cy="584775"/>
          </a:xfrm>
        </p:grpSpPr>
        <p:sp>
          <p:nvSpPr>
            <p:cNvPr id="11" name="Tittel 1">
              <a:extLst>
                <a:ext uri="{FF2B5EF4-FFF2-40B4-BE49-F238E27FC236}">
                  <a16:creationId xmlns:a16="http://schemas.microsoft.com/office/drawing/2014/main" id="{8EFC8B9F-61AD-4B73-A406-15A534B2DC0E}"/>
                </a:ext>
              </a:extLst>
            </p:cNvPr>
            <p:cNvSpPr txBox="1">
              <a:spLocks/>
            </p:cNvSpPr>
            <p:nvPr/>
          </p:nvSpPr>
          <p:spPr>
            <a:xfrm>
              <a:off x="623392" y="260648"/>
              <a:ext cx="9721080" cy="432048"/>
            </a:xfrm>
            <a:prstGeom prst="rect">
              <a:avLst/>
            </a:prstGeom>
            <a:solidFill>
              <a:srgbClr val="8824A0"/>
            </a:solidFill>
          </p:spPr>
          <p:txBody>
            <a:bodyPr vert="horz" lIns="0" tIns="0" rIns="0" bIns="0" rtlCol="0" anchor="ctr">
              <a:normAutofit fontScale="40000" lnSpcReduction="20000"/>
            </a:bodyPr>
            <a:lstStyle>
              <a:lvl1pPr algn="l" defTabSz="914035" rtl="0" eaLnBrk="1" latinLnBrk="0" hangingPunct="1">
                <a:spcBef>
                  <a:spcPct val="0"/>
                </a:spcBef>
                <a:buNone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+mj-cs"/>
                </a:defRPr>
              </a:lvl1pPr>
            </a:lstStyle>
            <a:p>
              <a:br>
                <a:rPr lang="nb-NO" sz="4000"/>
              </a:br>
              <a:endParaRPr lang="nb-NO" sz="4000"/>
            </a:p>
          </p:txBody>
        </p:sp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id="{2AD32EDB-73CF-4D71-B89E-1F02B788A759}"/>
                </a:ext>
              </a:extLst>
            </p:cNvPr>
            <p:cNvSpPr/>
            <p:nvPr/>
          </p:nvSpPr>
          <p:spPr>
            <a:xfrm>
              <a:off x="767408" y="172953"/>
              <a:ext cx="792088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Bjørnafjorden</a:t>
              </a:r>
              <a:r>
                <a:rPr lang="en-US" dirty="0">
                  <a:solidFill>
                    <a:schemeClr val="bg1"/>
                  </a:solidFill>
                </a:rPr>
                <a:t> Open Live Centre (BOLC) and the V440 ontology</a:t>
              </a:r>
              <a:r>
                <a:rPr lang="nb-NO" sz="3200" b="1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pic>
        <p:nvPicPr>
          <p:cNvPr id="13" name="Bildobjekt 12" descr="En bild som visar ritning&#10;&#10;Automatiskt genererad beskrivning">
            <a:extLst>
              <a:ext uri="{FF2B5EF4-FFF2-40B4-BE49-F238E27FC236}">
                <a16:creationId xmlns:a16="http://schemas.microsoft.com/office/drawing/2014/main" id="{5BAC7F91-5DA2-443A-A4A0-F80496FBEFD9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293" y="1151625"/>
            <a:ext cx="770735" cy="3689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3" r:id="rId2"/>
    <p:sldLayoutId id="2147483674" r:id="rId3"/>
    <p:sldLayoutId id="2147483671" r:id="rId4"/>
    <p:sldLayoutId id="2147483675" r:id="rId5"/>
    <p:sldLayoutId id="2147483673" r:id="rId6"/>
    <p:sldLayoutId id="2147483665" r:id="rId7"/>
    <p:sldLayoutId id="2147483666" r:id="rId8"/>
    <p:sldLayoutId id="2147483668" r:id="rId9"/>
    <p:sldLayoutId id="2147483669" r:id="rId10"/>
    <p:sldLayoutId id="2147483670" r:id="rId11"/>
    <p:sldLayoutId id="2147483672" r:id="rId12"/>
    <p:sldLayoutId id="2147483676" r:id="rId13"/>
    <p:sldLayoutId id="2147483677" r:id="rId14"/>
  </p:sldLayoutIdLst>
  <p:hf hdr="0" ftr="0" dt="0"/>
  <p:txStyles>
    <p:titleStyle>
      <a:lvl1pPr algn="l" defTabSz="914035" rtl="0" eaLnBrk="1" latinLnBrk="0" hangingPunct="1">
        <a:spcBef>
          <a:spcPct val="0"/>
        </a:spcBef>
        <a:buNone/>
        <a:defRPr sz="26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302394" indent="-302394" algn="l" defTabSz="914035" rtl="0" eaLnBrk="1" latinLnBrk="0" hangingPunct="1">
        <a:spcBef>
          <a:spcPts val="432"/>
        </a:spcBef>
        <a:buClr>
          <a:srgbClr val="ED9300"/>
        </a:buClr>
        <a:buFont typeface="Arial" pitchFamily="34" charset="0"/>
        <a:buChar char="●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569076" indent="-251065" algn="l" defTabSz="914035" rtl="0" eaLnBrk="1" latinLnBrk="0" hangingPunct="1">
        <a:spcBef>
          <a:spcPts val="0"/>
        </a:spcBef>
        <a:buFont typeface="Arial" pitchFamily="34" charset="0"/>
        <a:buChar char="–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694052" indent="-191925" algn="l" defTabSz="914035" rtl="0" eaLnBrk="1" latinLnBrk="0" hangingPunct="1">
        <a:spcBef>
          <a:spcPts val="432"/>
        </a:spcBef>
        <a:buFont typeface="Arial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945116" indent="-251065" algn="l" defTabSz="914035" rtl="0" eaLnBrk="1" latinLnBrk="0" hangingPunct="1">
        <a:spcBef>
          <a:spcPts val="432"/>
        </a:spcBef>
        <a:buFont typeface="Arial" pitchFamily="34" charset="0"/>
        <a:buChar char="–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197294" indent="-252181" algn="l" defTabSz="914035" rtl="0" eaLnBrk="1" latinLnBrk="0" hangingPunct="1">
        <a:spcBef>
          <a:spcPts val="432"/>
        </a:spcBef>
        <a:buFont typeface="Arial" pitchFamily="34" charset="0"/>
        <a:buChar char="»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3594" indent="-228507" algn="l" defTabSz="9140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12" indent="-228507" algn="l" defTabSz="9140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28" indent="-228507" algn="l" defTabSz="9140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46" indent="-228507" algn="l" defTabSz="9140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03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8" algn="l" defTabSz="91403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35" algn="l" defTabSz="91403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52" algn="l" defTabSz="91403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69" algn="l" defTabSz="91403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86" algn="l" defTabSz="91403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03" algn="l" defTabSz="91403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20" algn="l" defTabSz="91403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38" algn="l" defTabSz="91403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hyperlink" Target="https://fr.wikipedia.org/wiki/Microsoft_Excel" TargetMode="External"/><Relationship Id="rId7" Type="http://schemas.openxmlformats.org/officeDocument/2006/relationships/hyperlink" Target="http://www.personal.psu.edu/staff/b/x/bxb11/Objectives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4.jpg"/><Relationship Id="rId4" Type="http://schemas.openxmlformats.org/officeDocument/2006/relationships/image" Target="../media/image40.png"/><Relationship Id="rId9" Type="http://schemas.openxmlformats.org/officeDocument/2006/relationships/hyperlink" Target="http://dangerousharvests.blogspot.com/2011/04/zen-teachers-as-professionals.html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owl.cs.manchester.ac.uk/publications/talks-and-tutorials/fhkbtutorial/" TargetMode="External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hyperlink" Target="http://rdf.vegdata.no/V440/v440-owl" TargetMode="External"/><Relationship Id="rId7" Type="http://schemas.openxmlformats.org/officeDocument/2006/relationships/image" Target="../media/image52.png"/><Relationship Id="rId2" Type="http://schemas.openxmlformats.org/officeDocument/2006/relationships/hyperlink" Target="https://github.com/buildingsmart-norway/maskinlesbar_v440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hyperlink" Target="http://rdfspatial.vegdata.no:7200/" TargetMode="External"/><Relationship Id="rId10" Type="http://schemas.openxmlformats.org/officeDocument/2006/relationships/image" Target="../media/image55.png"/><Relationship Id="rId4" Type="http://schemas.openxmlformats.org/officeDocument/2006/relationships/hyperlink" Target="http://rdf.vegdata.no/V440/v440-brudata-owl" TargetMode="External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vimeo.com/418354805/1ea19799dd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8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9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vegvesen.no/_attachment/111840/binary/964064?fast_title=H%C3%A5ndbok+V440+Bruregistrering%2C+veiledning+%2812+MB%29.pdf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061" y="223339"/>
            <a:ext cx="513475" cy="5064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Bilde 21">
            <a:extLst>
              <a:ext uri="{FF2B5EF4-FFF2-40B4-BE49-F238E27FC236}">
                <a16:creationId xmlns:a16="http://schemas.microsoft.com/office/drawing/2014/main" id="{6E167064-2C84-434D-B643-B16B66F0F8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25405"/>
            <a:ext cx="3744416" cy="19620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290221"/>
            <a:ext cx="6502741" cy="1230704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054E6A52-3A10-439B-A373-30C127A64D4A}"/>
              </a:ext>
            </a:extLst>
          </p:cNvPr>
          <p:cNvSpPr txBox="1">
            <a:spLocks/>
          </p:cNvSpPr>
          <p:nvPr/>
        </p:nvSpPr>
        <p:spPr>
          <a:xfrm>
            <a:off x="1726422" y="5301208"/>
            <a:ext cx="8937376" cy="567680"/>
          </a:xfrm>
          <a:prstGeom prst="rect">
            <a:avLst/>
          </a:prstGeom>
          <a:solidFill>
            <a:srgbClr val="8824A0"/>
          </a:solidFill>
        </p:spPr>
        <p:txBody>
          <a:bodyPr vert="horz" lIns="0" tIns="0" rIns="0" bIns="0" rtlCol="0" anchor="ctr">
            <a:noAutofit/>
          </a:bodyPr>
          <a:lstStyle>
            <a:lvl1pPr algn="ctr" defTabSz="914035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2400" dirty="0" err="1">
                <a:solidFill>
                  <a:schemeClr val="bg1"/>
                </a:solidFill>
              </a:rPr>
              <a:t>Bjørnafjorden</a:t>
            </a:r>
            <a:r>
              <a:rPr lang="en-US" sz="2400" dirty="0">
                <a:solidFill>
                  <a:schemeClr val="bg1"/>
                </a:solidFill>
              </a:rPr>
              <a:t> Open Live Centre (BOLC) and the V440 ontology</a:t>
            </a:r>
            <a:r>
              <a:rPr lang="nb-NO" sz="4000" b="1" dirty="0">
                <a:solidFill>
                  <a:schemeClr val="bg1"/>
                </a:solidFill>
              </a:rPr>
              <a:t> </a:t>
            </a:r>
            <a:endParaRPr lang="nb-NO" sz="4000" dirty="0"/>
          </a:p>
        </p:txBody>
      </p:sp>
      <p:pic>
        <p:nvPicPr>
          <p:cNvPr id="5" name="Bildobjekt 4" descr="En bild som visar mugg&#10;&#10;Automatiskt genererad beskrivning">
            <a:extLst>
              <a:ext uri="{FF2B5EF4-FFF2-40B4-BE49-F238E27FC236}">
                <a16:creationId xmlns:a16="http://schemas.microsoft.com/office/drawing/2014/main" id="{C8B7FA27-B41B-4EC3-B1CE-954184B877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790" y="2279341"/>
            <a:ext cx="3504581" cy="1314218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7A951464-8E2F-43B4-ADD2-FA7A84A20F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711" y="2541589"/>
            <a:ext cx="3312368" cy="658538"/>
          </a:xfrm>
          <a:prstGeom prst="rect">
            <a:avLst/>
          </a:prstGeom>
        </p:spPr>
      </p:pic>
      <p:pic>
        <p:nvPicPr>
          <p:cNvPr id="8" name="Bildobjekt 7" descr="En bild som visar ritning&#10;&#10;Automatiskt genererad beskrivning">
            <a:extLst>
              <a:ext uri="{FF2B5EF4-FFF2-40B4-BE49-F238E27FC236}">
                <a16:creationId xmlns:a16="http://schemas.microsoft.com/office/drawing/2014/main" id="{9F574BA5-E6C2-45DA-B349-71DD796592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165" y="2162429"/>
            <a:ext cx="2646040" cy="1266571"/>
          </a:xfrm>
          <a:prstGeom prst="rect">
            <a:avLst/>
          </a:prstGeom>
        </p:spPr>
      </p:pic>
      <p:sp>
        <p:nvSpPr>
          <p:cNvPr id="10" name="Platshållare för bildnummer 9">
            <a:extLst>
              <a:ext uri="{FF2B5EF4-FFF2-40B4-BE49-F238E27FC236}">
                <a16:creationId xmlns:a16="http://schemas.microsoft.com/office/drawing/2014/main" id="{C89455E3-EAD4-4695-B374-F72D2EF5D14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506AC2BF-D24A-4EB7-9901-6BA93FB1C43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813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FC69C204-86A4-4F17-A669-216C4EDDB07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06AC2BF-D24A-4EB7-9901-6BA93FB1C43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D676C37E-8EE2-449E-8CF7-CADEEAF19B23}"/>
              </a:ext>
            </a:extLst>
          </p:cNvPr>
          <p:cNvSpPr txBox="1"/>
          <p:nvPr/>
        </p:nvSpPr>
        <p:spPr>
          <a:xfrm>
            <a:off x="894034" y="2047044"/>
            <a:ext cx="1915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Bridge Categories:</a:t>
            </a:r>
          </a:p>
          <a:p>
            <a:endParaRPr lang="nb-NO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6DFD2FB-C42F-41E4-BFC9-C78FE4A4469D}"/>
              </a:ext>
            </a:extLst>
          </p:cNvPr>
          <p:cNvSpPr txBox="1"/>
          <p:nvPr/>
        </p:nvSpPr>
        <p:spPr>
          <a:xfrm>
            <a:off x="768138" y="1197875"/>
            <a:ext cx="3621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u="sng" dirty="0"/>
              <a:t>Examples of bridge classification: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67E3AFF-2069-4D3D-9AA5-2EB7D97CF007}"/>
              </a:ext>
            </a:extLst>
          </p:cNvPr>
          <p:cNvSpPr txBox="1"/>
          <p:nvPr/>
        </p:nvSpPr>
        <p:spPr>
          <a:xfrm>
            <a:off x="1374102" y="2430964"/>
            <a:ext cx="529266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/>
              <a:t>Code	Description</a:t>
            </a:r>
          </a:p>
          <a:p>
            <a:r>
              <a:rPr lang="en-GB" dirty="0"/>
              <a:t>      1	Road bridge</a:t>
            </a:r>
          </a:p>
          <a:p>
            <a:r>
              <a:rPr lang="en-GB" dirty="0"/>
              <a:t>      2	Bridge embedded in the road superstructure</a:t>
            </a:r>
          </a:p>
          <a:p>
            <a:r>
              <a:rPr lang="en-GB" dirty="0"/>
              <a:t>      3	Pedestrian bridge</a:t>
            </a:r>
          </a:p>
          <a:p>
            <a:r>
              <a:rPr lang="en-GB" dirty="0"/>
              <a:t>      4	Ferry landing</a:t>
            </a:r>
          </a:p>
          <a:p>
            <a:r>
              <a:rPr lang="en-GB" dirty="0"/>
              <a:t>      6	Tunnel</a:t>
            </a:r>
          </a:p>
          <a:p>
            <a:r>
              <a:rPr lang="en-GB" dirty="0"/>
              <a:t>      7	Supportive structures</a:t>
            </a:r>
          </a:p>
          <a:p>
            <a:r>
              <a:rPr lang="en-GB" dirty="0"/>
              <a:t>      8	Railroad bridge</a:t>
            </a:r>
          </a:p>
          <a:p>
            <a:r>
              <a:rPr lang="en-GB" dirty="0"/>
              <a:t>      9	Other structures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3B20AABC-0254-434E-90AC-E7B43EF7B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9288" y="1757223"/>
            <a:ext cx="4196410" cy="1225972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28FFBAE9-D3B3-4764-92E4-4831D3BE7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4562" y="3478303"/>
            <a:ext cx="2879038" cy="1800707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29F20FCB-9ED8-492B-9DAA-763C7E135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818" y="5053962"/>
            <a:ext cx="4844417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525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07C54E9E-3517-44BB-B75A-7390D5E6019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06AC2BF-D24A-4EB7-9901-6BA93FB1C43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18AC0E65-60A8-4690-9768-F62AE83B4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1782012"/>
            <a:ext cx="2922731" cy="287319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C198E4D-4AB4-4F02-9DCF-1C3507C29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511" y="5018648"/>
            <a:ext cx="4057402" cy="168451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0243B6B5-4883-4EAE-A261-47CF37110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3829" y="1913987"/>
            <a:ext cx="5469216" cy="2198486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CD41FE85-7C4D-489B-AB16-7E3A4407719A}"/>
              </a:ext>
            </a:extLst>
          </p:cNvPr>
          <p:cNvSpPr txBox="1"/>
          <p:nvPr/>
        </p:nvSpPr>
        <p:spPr>
          <a:xfrm>
            <a:off x="602109" y="1142255"/>
            <a:ext cx="3164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Detailed Bridge Element Codes: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0E6D3E84-9C2F-4CF4-8178-85E23144B5B4}"/>
              </a:ext>
            </a:extLst>
          </p:cNvPr>
          <p:cNvSpPr txBox="1"/>
          <p:nvPr/>
        </p:nvSpPr>
        <p:spPr>
          <a:xfrm>
            <a:off x="479935" y="667165"/>
            <a:ext cx="3621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u="sng" dirty="0"/>
              <a:t>Examples of bridge classification: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3FAC29-8420-4E55-8066-EC3E4AFFFE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4295" y="5018648"/>
            <a:ext cx="2946703" cy="184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44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B9DD53BF-E53C-4E75-8C7F-BA8C9DEC2A8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06AC2BF-D24A-4EB7-9901-6BA93FB1C43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6397FE0-7D53-402D-A8DD-75640B4ED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2132856"/>
            <a:ext cx="5905500" cy="4114800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5B75FAD1-1449-45F1-A3AF-71265C7609A1}"/>
              </a:ext>
            </a:extLst>
          </p:cNvPr>
          <p:cNvSpPr txBox="1"/>
          <p:nvPr/>
        </p:nvSpPr>
        <p:spPr>
          <a:xfrm>
            <a:off x="551384" y="1196752"/>
            <a:ext cx="1788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u="sng" dirty="0"/>
              <a:t>Properties: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7698ED04-BDA9-4521-8065-4D8028498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4312" y="2760614"/>
            <a:ext cx="2667000" cy="350520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264D7366-F139-4E09-8C78-7F09BE338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1906" y="1455616"/>
            <a:ext cx="2533650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41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B095BD6B-DFE8-4A3A-89CC-9BB9D87847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3200" dirty="0" err="1"/>
              <a:t>Why</a:t>
            </a:r>
            <a:r>
              <a:rPr lang="sv-SE" sz="3200" dirty="0"/>
              <a:t> make an </a:t>
            </a:r>
            <a:r>
              <a:rPr lang="sv-SE" sz="3200" dirty="0" err="1"/>
              <a:t>ontology</a:t>
            </a:r>
            <a:r>
              <a:rPr lang="sv-SE" sz="3200" dirty="0"/>
              <a:t> for the </a:t>
            </a:r>
            <a:r>
              <a:rPr lang="sv-SE" sz="3200" dirty="0" err="1"/>
              <a:t>Handbook</a:t>
            </a:r>
            <a:r>
              <a:rPr lang="sv-SE" sz="3200" dirty="0"/>
              <a:t> V440?</a:t>
            </a:r>
            <a:r>
              <a:rPr lang="sv-SE" dirty="0"/>
              <a:t> </a:t>
            </a:r>
          </a:p>
          <a:p>
            <a:endParaRPr lang="sv-SE" dirty="0"/>
          </a:p>
          <a:p>
            <a:r>
              <a:rPr lang="sv-SE" dirty="0"/>
              <a:t>Make the </a:t>
            </a:r>
            <a:r>
              <a:rPr lang="sv-SE" dirty="0" err="1"/>
              <a:t>structure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V440 explicit and </a:t>
            </a:r>
            <a:r>
              <a:rPr lang="sv-SE" dirty="0" err="1"/>
              <a:t>machine</a:t>
            </a:r>
            <a:r>
              <a:rPr lang="sv-SE" dirty="0"/>
              <a:t> </a:t>
            </a:r>
            <a:r>
              <a:rPr lang="sv-SE" dirty="0" err="1"/>
              <a:t>readable</a:t>
            </a:r>
            <a:endParaRPr lang="sv-SE" dirty="0"/>
          </a:p>
          <a:p>
            <a:pPr lvl="1"/>
            <a:r>
              <a:rPr lang="sv-SE" dirty="0" err="1"/>
              <a:t>Using</a:t>
            </a:r>
            <a:r>
              <a:rPr lang="sv-SE" dirty="0"/>
              <a:t> RDF, RDFS, OWL as a FORM FOR REPRESENTATION, </a:t>
            </a:r>
            <a:r>
              <a:rPr lang="sv-SE" dirty="0" err="1"/>
              <a:t>keeping</a:t>
            </a:r>
            <a:r>
              <a:rPr lang="sv-SE" dirty="0"/>
              <a:t> the </a:t>
            </a:r>
            <a:r>
              <a:rPr lang="sv-SE" dirty="0" err="1"/>
              <a:t>essence</a:t>
            </a:r>
            <a:r>
              <a:rPr lang="sv-SE" dirty="0"/>
              <a:t> </a:t>
            </a:r>
            <a:r>
              <a:rPr lang="sv-SE" dirty="0" err="1"/>
              <a:t>intact</a:t>
            </a:r>
            <a:r>
              <a:rPr lang="sv-SE" dirty="0"/>
              <a:t>!</a:t>
            </a:r>
            <a:br>
              <a:rPr lang="sv-SE" dirty="0"/>
            </a:br>
            <a:endParaRPr lang="sv-SE" dirty="0"/>
          </a:p>
          <a:p>
            <a:r>
              <a:rPr lang="sv-SE" dirty="0" err="1"/>
              <a:t>Directly</a:t>
            </a:r>
            <a:r>
              <a:rPr lang="sv-SE" dirty="0"/>
              <a:t> </a:t>
            </a:r>
            <a:r>
              <a:rPr lang="sv-SE" dirty="0" err="1"/>
              <a:t>referenceable</a:t>
            </a:r>
            <a:r>
              <a:rPr lang="sv-SE" dirty="0"/>
              <a:t> from </a:t>
            </a:r>
            <a:r>
              <a:rPr lang="sv-SE" dirty="0" err="1"/>
              <a:t>other</a:t>
            </a:r>
            <a:r>
              <a:rPr lang="sv-SE" dirty="0"/>
              <a:t> standards/formats </a:t>
            </a:r>
            <a:r>
              <a:rPr lang="sv-SE" dirty="0" err="1"/>
              <a:t>such</a:t>
            </a:r>
            <a:r>
              <a:rPr lang="sv-SE" dirty="0"/>
              <a:t> as IFC &amp; *GML</a:t>
            </a:r>
          </a:p>
          <a:p>
            <a:pPr lvl="1"/>
            <a:r>
              <a:rPr lang="sv-SE" dirty="0" err="1"/>
              <a:t>Through</a:t>
            </a:r>
            <a:r>
              <a:rPr lang="sv-SE" dirty="0"/>
              <a:t> the </a:t>
            </a:r>
            <a:r>
              <a:rPr lang="sv-SE" dirty="0" err="1"/>
              <a:t>use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URI:s </a:t>
            </a:r>
            <a:br>
              <a:rPr lang="sv-SE" dirty="0"/>
            </a:br>
            <a:endParaRPr lang="sv-SE" dirty="0"/>
          </a:p>
          <a:p>
            <a:r>
              <a:rPr lang="sv-SE" dirty="0"/>
              <a:t>”</a:t>
            </a:r>
            <a:r>
              <a:rPr lang="sv-SE" dirty="0" err="1"/>
              <a:t>Mappable</a:t>
            </a:r>
            <a:r>
              <a:rPr lang="sv-SE" dirty="0"/>
              <a:t>” to </a:t>
            </a:r>
            <a:r>
              <a:rPr lang="sv-SE" dirty="0" err="1"/>
              <a:t>other</a:t>
            </a:r>
            <a:r>
              <a:rPr lang="sv-SE" dirty="0"/>
              <a:t> </a:t>
            </a:r>
            <a:r>
              <a:rPr lang="sv-SE" dirty="0" err="1"/>
              <a:t>structures</a:t>
            </a:r>
            <a:endParaRPr lang="sv-SE" dirty="0"/>
          </a:p>
          <a:p>
            <a:pPr lvl="1"/>
            <a:r>
              <a:rPr lang="sv-SE" dirty="0" err="1"/>
              <a:t>Through</a:t>
            </a:r>
            <a:r>
              <a:rPr lang="sv-SE" dirty="0"/>
              <a:t> ”</a:t>
            </a:r>
            <a:r>
              <a:rPr lang="sv-SE" dirty="0" err="1"/>
              <a:t>Linking</a:t>
            </a:r>
            <a:r>
              <a:rPr lang="sv-SE" dirty="0"/>
              <a:t> </a:t>
            </a:r>
            <a:r>
              <a:rPr lang="sv-SE" dirty="0" err="1"/>
              <a:t>Rule</a:t>
            </a:r>
            <a:r>
              <a:rPr lang="sv-SE" dirty="0"/>
              <a:t> Sets”, or ”</a:t>
            </a:r>
            <a:r>
              <a:rPr lang="sv-SE" dirty="0" err="1"/>
              <a:t>Alignment</a:t>
            </a:r>
            <a:r>
              <a:rPr lang="sv-SE" dirty="0"/>
              <a:t> </a:t>
            </a:r>
            <a:r>
              <a:rPr lang="sv-SE" dirty="0" err="1"/>
              <a:t>ontologies</a:t>
            </a:r>
            <a:r>
              <a:rPr lang="sv-SE" dirty="0"/>
              <a:t>”</a:t>
            </a:r>
            <a:br>
              <a:rPr lang="sv-SE" dirty="0"/>
            </a:br>
            <a:endParaRPr lang="sv-SE" dirty="0"/>
          </a:p>
          <a:p>
            <a:r>
              <a:rPr lang="sv-SE" dirty="0" err="1"/>
              <a:t>Available</a:t>
            </a:r>
            <a:r>
              <a:rPr lang="sv-SE" dirty="0"/>
              <a:t> </a:t>
            </a:r>
            <a:r>
              <a:rPr lang="sv-SE" dirty="0" err="1"/>
              <a:t>through</a:t>
            </a:r>
            <a:r>
              <a:rPr lang="sv-SE" dirty="0"/>
              <a:t> standard Web API:s</a:t>
            </a:r>
          </a:p>
          <a:p>
            <a:pPr lvl="1"/>
            <a:r>
              <a:rPr lang="sv-SE" dirty="0"/>
              <a:t>http GET, SPARQL endpoint</a:t>
            </a:r>
            <a:br>
              <a:rPr lang="sv-SE" dirty="0"/>
            </a:br>
            <a:endParaRPr lang="sv-SE" dirty="0"/>
          </a:p>
          <a:p>
            <a:r>
              <a:rPr lang="sv-SE" dirty="0"/>
              <a:t>Exchange format ”for </a:t>
            </a:r>
            <a:r>
              <a:rPr lang="sv-SE" dirty="0" err="1"/>
              <a:t>free</a:t>
            </a:r>
            <a:r>
              <a:rPr lang="sv-SE" dirty="0"/>
              <a:t>” for </a:t>
            </a:r>
            <a:r>
              <a:rPr lang="sv-SE" dirty="0" err="1"/>
              <a:t>both</a:t>
            </a:r>
            <a:r>
              <a:rPr lang="sv-SE" dirty="0"/>
              <a:t> schema and data</a:t>
            </a:r>
            <a:endParaRPr lang="en-SE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E9A596B5-0971-45E6-9BD2-FF7DDAF436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844471" y="6669360"/>
            <a:ext cx="346297" cy="188640"/>
          </a:xfrm>
        </p:spPr>
        <p:txBody>
          <a:bodyPr/>
          <a:lstStyle/>
          <a:p>
            <a:fld id="{506AC2BF-D24A-4EB7-9901-6BA93FB1C43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64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E2AEAF04-A81F-4A0A-AC71-9D03A6EE4A1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06AC2BF-D24A-4EB7-9901-6BA93FB1C43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E83FCE78-7F95-45CC-A1C7-962382218ED5}"/>
              </a:ext>
            </a:extLst>
          </p:cNvPr>
          <p:cNvSpPr txBox="1">
            <a:spLocks/>
          </p:cNvSpPr>
          <p:nvPr/>
        </p:nvSpPr>
        <p:spPr>
          <a:xfrm>
            <a:off x="838200" y="2033984"/>
            <a:ext cx="5352526" cy="435133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Construction </a:t>
            </a:r>
            <a:r>
              <a:rPr lang="sv-SE" dirty="0" err="1"/>
              <a:t>complex</a:t>
            </a:r>
            <a:endParaRPr lang="sv-SE" dirty="0"/>
          </a:p>
          <a:p>
            <a:pPr lvl="1"/>
            <a:r>
              <a:rPr lang="en-GB" dirty="0"/>
              <a:t>aggregate of </a:t>
            </a:r>
            <a:r>
              <a:rPr lang="en-GB" i="1" dirty="0"/>
              <a:t>construction entities</a:t>
            </a:r>
            <a:r>
              <a:rPr lang="en-GB" dirty="0"/>
              <a:t> serving at least one user activity or function</a:t>
            </a:r>
            <a:endParaRPr lang="en-SE" dirty="0"/>
          </a:p>
          <a:p>
            <a:r>
              <a:rPr lang="sv-SE" dirty="0"/>
              <a:t>Construction </a:t>
            </a:r>
            <a:r>
              <a:rPr lang="sv-SE" dirty="0" err="1"/>
              <a:t>entity</a:t>
            </a:r>
            <a:endParaRPr lang="sv-SE" dirty="0"/>
          </a:p>
          <a:p>
            <a:pPr lvl="1"/>
            <a:r>
              <a:rPr lang="en-GB" dirty="0"/>
              <a:t>an independent unit of the </a:t>
            </a:r>
            <a:r>
              <a:rPr lang="en-GB" i="1" dirty="0"/>
              <a:t>built environment</a:t>
            </a:r>
            <a:r>
              <a:rPr lang="en-GB" dirty="0"/>
              <a:t> with a characteristic spatial structure, serving at least one user activity or function</a:t>
            </a:r>
            <a:endParaRPr lang="en-SE" dirty="0"/>
          </a:p>
          <a:p>
            <a:r>
              <a:rPr lang="sv-SE" dirty="0"/>
              <a:t>Construction </a:t>
            </a:r>
            <a:r>
              <a:rPr lang="sv-SE" dirty="0" err="1"/>
              <a:t>Entity</a:t>
            </a:r>
            <a:r>
              <a:rPr lang="sv-SE" dirty="0"/>
              <a:t> part</a:t>
            </a:r>
          </a:p>
          <a:p>
            <a:pPr lvl="1"/>
            <a:r>
              <a:rPr lang="en-GB" dirty="0"/>
              <a:t>constituent of a </a:t>
            </a:r>
            <a:r>
              <a:rPr lang="en-GB" i="1" dirty="0"/>
              <a:t>construction entity</a:t>
            </a:r>
          </a:p>
          <a:p>
            <a:r>
              <a:rPr lang="sv-SE" dirty="0"/>
              <a:t>Construction element</a:t>
            </a:r>
          </a:p>
          <a:p>
            <a:pPr lvl="1"/>
            <a:r>
              <a:rPr lang="en-GB" dirty="0"/>
              <a:t>constituent of a </a:t>
            </a:r>
            <a:r>
              <a:rPr lang="en-GB" i="1" dirty="0"/>
              <a:t>construction entity</a:t>
            </a:r>
            <a:r>
              <a:rPr lang="en-GB" dirty="0"/>
              <a:t> with a characteristic technical function, form or position</a:t>
            </a:r>
            <a:endParaRPr lang="en-SE" dirty="0"/>
          </a:p>
          <a:p>
            <a:r>
              <a:rPr lang="sv-SE" dirty="0"/>
              <a:t>Construction process</a:t>
            </a:r>
          </a:p>
          <a:p>
            <a:pPr lvl="1"/>
            <a:r>
              <a:rPr lang="en-GB" dirty="0"/>
              <a:t>process which uses </a:t>
            </a:r>
            <a:r>
              <a:rPr lang="en-GB" i="1" dirty="0"/>
              <a:t>construction resources</a:t>
            </a:r>
            <a:r>
              <a:rPr lang="en-GB" dirty="0"/>
              <a:t> to achieve </a:t>
            </a:r>
            <a:r>
              <a:rPr lang="en-GB" i="1" dirty="0"/>
              <a:t>construction results</a:t>
            </a:r>
            <a:endParaRPr lang="en-SE" dirty="0"/>
          </a:p>
          <a:p>
            <a:pPr lvl="1"/>
            <a:endParaRPr lang="sv-SE" dirty="0"/>
          </a:p>
          <a:p>
            <a:endParaRPr lang="en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A83D8D-FF57-4511-9F68-BF6CC82A0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0726" y="1700808"/>
            <a:ext cx="5463209" cy="4789177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C923B77A-B662-49E7-8A5A-44BD7CDA873C}"/>
              </a:ext>
            </a:extLst>
          </p:cNvPr>
          <p:cNvSpPr txBox="1">
            <a:spLocks/>
          </p:cNvSpPr>
          <p:nvPr/>
        </p:nvSpPr>
        <p:spPr>
          <a:xfrm>
            <a:off x="838200" y="836712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400" dirty="0"/>
              <a:t>Inspiration from ISO 12006-2</a:t>
            </a:r>
            <a:br>
              <a:rPr lang="sv-SE" dirty="0"/>
            </a:br>
            <a:r>
              <a:rPr lang="en-GB" sz="2200" b="1" dirty="0"/>
              <a:t>Building construction — Organization of information about construction works</a:t>
            </a:r>
          </a:p>
          <a:p>
            <a:r>
              <a:rPr lang="en-GB" sz="2200" b="1" dirty="0"/>
              <a:t>Part 2: Framework for classification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95410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19534E4A-925C-485C-9872-68B9D49797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06AC2BF-D24A-4EB7-9901-6BA93FB1C43F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E5B94028-E242-427C-8C80-74735853B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2058330"/>
            <a:ext cx="6543675" cy="4705350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F81F162D-C332-433A-8A5C-F44781C970C8}"/>
              </a:ext>
            </a:extLst>
          </p:cNvPr>
          <p:cNvSpPr txBox="1">
            <a:spLocks/>
          </p:cNvSpPr>
          <p:nvPr/>
        </p:nvSpPr>
        <p:spPr>
          <a:xfrm>
            <a:off x="623392" y="1298245"/>
            <a:ext cx="10515600" cy="760085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 err="1"/>
              <a:t>Use</a:t>
            </a:r>
            <a:r>
              <a:rPr lang="sv-SE" dirty="0"/>
              <a:t>/test </a:t>
            </a:r>
            <a:r>
              <a:rPr lang="sv-SE" dirty="0" err="1"/>
              <a:t>of</a:t>
            </a:r>
            <a:r>
              <a:rPr lang="sv-SE" dirty="0"/>
              <a:t> CEN/TC442 </a:t>
            </a:r>
            <a:r>
              <a:rPr lang="sv-SE" dirty="0" err="1"/>
              <a:t>Semantic</a:t>
            </a:r>
            <a:r>
              <a:rPr lang="sv-SE" dirty="0"/>
              <a:t> </a:t>
            </a:r>
            <a:r>
              <a:rPr lang="sv-SE" dirty="0" err="1"/>
              <a:t>Modelling</a:t>
            </a:r>
            <a:r>
              <a:rPr lang="sv-SE" dirty="0"/>
              <a:t> and </a:t>
            </a:r>
            <a:r>
              <a:rPr lang="sv-SE" dirty="0" err="1"/>
              <a:t>Linking</a:t>
            </a:r>
            <a:r>
              <a:rPr lang="sv-SE" dirty="0"/>
              <a:t> Standard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9269175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A90501FD-3ACE-4A04-BE6F-4B3C0B7E3A2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06AC2BF-D24A-4EB7-9901-6BA93FB1C43F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4" name="Bildobjekt 3" descr="En bild som visar objekt&#10;&#10;Automatiskt genererad beskrivning">
            <a:extLst>
              <a:ext uri="{FF2B5EF4-FFF2-40B4-BE49-F238E27FC236}">
                <a16:creationId xmlns:a16="http://schemas.microsoft.com/office/drawing/2014/main" id="{E14DAF29-2FD5-4A12-9C78-291FDDCAB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991233" y="3900472"/>
            <a:ext cx="805032" cy="74868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FBE0ED96-A3EF-4571-BD88-0D29D59AA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1945" y="2907531"/>
            <a:ext cx="2228850" cy="1914525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C14BB0CF-593D-4531-848E-14E8FC86564B}"/>
              </a:ext>
            </a:extLst>
          </p:cNvPr>
          <p:cNvSpPr/>
          <p:nvPr/>
        </p:nvSpPr>
        <p:spPr>
          <a:xfrm>
            <a:off x="2423592" y="1556792"/>
            <a:ext cx="1426128" cy="914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err="1"/>
              <a:t>Define</a:t>
            </a:r>
            <a:r>
              <a:rPr lang="sv-SE" dirty="0"/>
              <a:t> </a:t>
            </a:r>
            <a:r>
              <a:rPr lang="sv-SE" dirty="0" err="1"/>
              <a:t>principles</a:t>
            </a:r>
            <a:endParaRPr lang="en-SE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B695722-6427-4E28-A8DF-EA39782ED977}"/>
              </a:ext>
            </a:extLst>
          </p:cNvPr>
          <p:cNvSpPr/>
          <p:nvPr/>
        </p:nvSpPr>
        <p:spPr>
          <a:xfrm>
            <a:off x="4618854" y="1556791"/>
            <a:ext cx="1631659" cy="10580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err="1"/>
              <a:t>Verify</a:t>
            </a:r>
            <a:r>
              <a:rPr lang="sv-SE" dirty="0"/>
              <a:t> </a:t>
            </a:r>
            <a:r>
              <a:rPr lang="sv-SE" dirty="0" err="1"/>
              <a:t>principles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domain</a:t>
            </a:r>
            <a:r>
              <a:rPr lang="sv-SE" dirty="0"/>
              <a:t> experts</a:t>
            </a:r>
            <a:endParaRPr lang="en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CD2C1A8F-58D4-4367-A78A-B8D8869AB99B}"/>
              </a:ext>
            </a:extLst>
          </p:cNvPr>
          <p:cNvSpPr/>
          <p:nvPr/>
        </p:nvSpPr>
        <p:spPr>
          <a:xfrm>
            <a:off x="4769855" y="3132504"/>
            <a:ext cx="1426128" cy="914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err="1"/>
              <a:t>Define</a:t>
            </a:r>
            <a:r>
              <a:rPr lang="sv-SE" dirty="0"/>
              <a:t> Excel </a:t>
            </a:r>
            <a:r>
              <a:rPr lang="sv-SE" dirty="0" err="1"/>
              <a:t>structure</a:t>
            </a:r>
            <a:endParaRPr lang="en-SE" dirty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3471FBC5-43C6-4839-98CE-C15B7B894F71}"/>
              </a:ext>
            </a:extLst>
          </p:cNvPr>
          <p:cNvSpPr/>
          <p:nvPr/>
        </p:nvSpPr>
        <p:spPr>
          <a:xfrm>
            <a:off x="4769855" y="4502720"/>
            <a:ext cx="1426128" cy="914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Bulk input from </a:t>
            </a:r>
            <a:r>
              <a:rPr lang="sv-SE" dirty="0" err="1"/>
              <a:t>domain</a:t>
            </a:r>
            <a:r>
              <a:rPr lang="sv-SE" dirty="0"/>
              <a:t> experts</a:t>
            </a:r>
            <a:endParaRPr lang="en-SE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D540B07-9943-419A-8D8B-E6E64D9E1F2A}"/>
              </a:ext>
            </a:extLst>
          </p:cNvPr>
          <p:cNvSpPr/>
          <p:nvPr/>
        </p:nvSpPr>
        <p:spPr>
          <a:xfrm>
            <a:off x="7527086" y="4402877"/>
            <a:ext cx="2201632" cy="105802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err="1"/>
              <a:t>Convert</a:t>
            </a:r>
            <a:r>
              <a:rPr lang="sv-SE" dirty="0"/>
              <a:t> </a:t>
            </a:r>
            <a:r>
              <a:rPr lang="sv-SE" dirty="0" err="1"/>
              <a:t>excel</a:t>
            </a:r>
            <a:r>
              <a:rPr lang="sv-SE" dirty="0"/>
              <a:t> to </a:t>
            </a:r>
            <a:r>
              <a:rPr lang="sv-SE" dirty="0" err="1"/>
              <a:t>rdf</a:t>
            </a:r>
            <a:r>
              <a:rPr lang="sv-SE" dirty="0"/>
              <a:t> (</a:t>
            </a:r>
            <a:r>
              <a:rPr lang="sv-SE" dirty="0" err="1"/>
              <a:t>generic</a:t>
            </a:r>
            <a:r>
              <a:rPr lang="sv-SE" dirty="0"/>
              <a:t> </a:t>
            </a:r>
            <a:r>
              <a:rPr lang="sv-SE" dirty="0" err="1"/>
              <a:t>spreadsheet</a:t>
            </a:r>
            <a:r>
              <a:rPr lang="sv-SE" dirty="0"/>
              <a:t> </a:t>
            </a:r>
            <a:r>
              <a:rPr lang="sv-SE" dirty="0" err="1"/>
              <a:t>structure</a:t>
            </a:r>
            <a:r>
              <a:rPr lang="sv-SE" dirty="0"/>
              <a:t>)</a:t>
            </a:r>
            <a:endParaRPr lang="en-SE" dirty="0"/>
          </a:p>
        </p:txBody>
      </p:sp>
      <p:sp>
        <p:nvSpPr>
          <p:cNvPr id="11" name="Pil: höger 10">
            <a:extLst>
              <a:ext uri="{FF2B5EF4-FFF2-40B4-BE49-F238E27FC236}">
                <a16:creationId xmlns:a16="http://schemas.microsoft.com/office/drawing/2014/main" id="{FB8FEA95-EB58-4CB9-B752-CFA91B81FA99}"/>
              </a:ext>
            </a:extLst>
          </p:cNvPr>
          <p:cNvSpPr/>
          <p:nvPr/>
        </p:nvSpPr>
        <p:spPr>
          <a:xfrm>
            <a:off x="3949689" y="1925959"/>
            <a:ext cx="571151" cy="306816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2" name="Pil: nedåt 11">
            <a:extLst>
              <a:ext uri="{FF2B5EF4-FFF2-40B4-BE49-F238E27FC236}">
                <a16:creationId xmlns:a16="http://schemas.microsoft.com/office/drawing/2014/main" id="{BDF682B2-4227-4C02-87A9-C5D29E42D120}"/>
              </a:ext>
            </a:extLst>
          </p:cNvPr>
          <p:cNvSpPr/>
          <p:nvPr/>
        </p:nvSpPr>
        <p:spPr>
          <a:xfrm>
            <a:off x="5368128" y="2700998"/>
            <a:ext cx="209725" cy="347132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3" name="Pil: nedåt 12">
            <a:extLst>
              <a:ext uri="{FF2B5EF4-FFF2-40B4-BE49-F238E27FC236}">
                <a16:creationId xmlns:a16="http://schemas.microsoft.com/office/drawing/2014/main" id="{FB4337C6-52F1-4E3A-B0B6-8C609BA5C845}"/>
              </a:ext>
            </a:extLst>
          </p:cNvPr>
          <p:cNvSpPr/>
          <p:nvPr/>
        </p:nvSpPr>
        <p:spPr>
          <a:xfrm>
            <a:off x="5375960" y="4131278"/>
            <a:ext cx="201893" cy="341159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4" name="Pil: höger 13">
            <a:extLst>
              <a:ext uri="{FF2B5EF4-FFF2-40B4-BE49-F238E27FC236}">
                <a16:creationId xmlns:a16="http://schemas.microsoft.com/office/drawing/2014/main" id="{5725F8C2-3F85-4EE9-8607-F7DD4990BEAE}"/>
              </a:ext>
            </a:extLst>
          </p:cNvPr>
          <p:cNvSpPr/>
          <p:nvPr/>
        </p:nvSpPr>
        <p:spPr>
          <a:xfrm>
            <a:off x="6268492" y="4829440"/>
            <a:ext cx="1204063" cy="260959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5" name="Pil: uppåt 14">
            <a:extLst>
              <a:ext uri="{FF2B5EF4-FFF2-40B4-BE49-F238E27FC236}">
                <a16:creationId xmlns:a16="http://schemas.microsoft.com/office/drawing/2014/main" id="{AB4D0245-F1FA-4C68-BFAA-33D73829166F}"/>
              </a:ext>
            </a:extLst>
          </p:cNvPr>
          <p:cNvSpPr/>
          <p:nvPr/>
        </p:nvSpPr>
        <p:spPr>
          <a:xfrm>
            <a:off x="8399456" y="4103249"/>
            <a:ext cx="201893" cy="254547"/>
          </a:xfrm>
          <a:prstGeom prst="up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C764525C-F670-46CB-914C-C72D57D4CD8B}"/>
              </a:ext>
            </a:extLst>
          </p:cNvPr>
          <p:cNvSpPr/>
          <p:nvPr/>
        </p:nvSpPr>
        <p:spPr>
          <a:xfrm>
            <a:off x="7472556" y="2958780"/>
            <a:ext cx="2201632" cy="105802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err="1"/>
              <a:t>Generate</a:t>
            </a:r>
            <a:r>
              <a:rPr lang="sv-SE" dirty="0"/>
              <a:t> V440 </a:t>
            </a:r>
            <a:r>
              <a:rPr lang="sv-SE" dirty="0" err="1"/>
              <a:t>ontology</a:t>
            </a:r>
            <a:r>
              <a:rPr lang="sv-SE" dirty="0"/>
              <a:t> </a:t>
            </a:r>
            <a:r>
              <a:rPr lang="sv-SE" dirty="0" err="1"/>
              <a:t>using</a:t>
            </a:r>
            <a:r>
              <a:rPr lang="sv-SE" dirty="0"/>
              <a:t> SPARQL/SPIN</a:t>
            </a:r>
            <a:endParaRPr lang="en-SE" dirty="0"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16C0B00B-679A-42EF-A9E1-882B86C06C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4991" y="5062370"/>
            <a:ext cx="1552979" cy="970856"/>
          </a:xfrm>
          <a:prstGeom prst="rect">
            <a:avLst/>
          </a:prstGeom>
        </p:spPr>
      </p:pic>
      <p:sp>
        <p:nvSpPr>
          <p:cNvPr id="18" name="Pil: uppåt 17">
            <a:extLst>
              <a:ext uri="{FF2B5EF4-FFF2-40B4-BE49-F238E27FC236}">
                <a16:creationId xmlns:a16="http://schemas.microsoft.com/office/drawing/2014/main" id="{996A6B0C-978D-4657-8C57-C32382F95CDC}"/>
              </a:ext>
            </a:extLst>
          </p:cNvPr>
          <p:cNvSpPr/>
          <p:nvPr/>
        </p:nvSpPr>
        <p:spPr>
          <a:xfrm>
            <a:off x="8399456" y="2652984"/>
            <a:ext cx="201893" cy="254547"/>
          </a:xfrm>
          <a:prstGeom prst="up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6E0AD024-A296-4EFC-A8EC-EAD8A86D5A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865364" y="747840"/>
            <a:ext cx="1525076" cy="770788"/>
          </a:xfrm>
          <a:prstGeom prst="rect">
            <a:avLst/>
          </a:prstGeom>
        </p:spPr>
      </p:pic>
      <p:sp>
        <p:nvSpPr>
          <p:cNvPr id="20" name="Rektangel 19">
            <a:extLst>
              <a:ext uri="{FF2B5EF4-FFF2-40B4-BE49-F238E27FC236}">
                <a16:creationId xmlns:a16="http://schemas.microsoft.com/office/drawing/2014/main" id="{F8B56057-2318-4F7A-BF34-6AE44E403916}"/>
              </a:ext>
            </a:extLst>
          </p:cNvPr>
          <p:cNvSpPr/>
          <p:nvPr/>
        </p:nvSpPr>
        <p:spPr>
          <a:xfrm>
            <a:off x="7472556" y="1556792"/>
            <a:ext cx="2201632" cy="105802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err="1"/>
              <a:t>Verification</a:t>
            </a:r>
            <a:endParaRPr lang="sv-SE" dirty="0"/>
          </a:p>
          <a:p>
            <a:pPr algn="ctr"/>
            <a:r>
              <a:rPr lang="sv-SE" dirty="0" err="1"/>
              <a:t>Validation</a:t>
            </a:r>
            <a:endParaRPr lang="en-SE" dirty="0"/>
          </a:p>
        </p:txBody>
      </p:sp>
      <p:pic>
        <p:nvPicPr>
          <p:cNvPr id="21" name="Bildobjekt 20" descr="En bild som visar kläder, militäruniform&#10;&#10;Automatiskt genererad beskrivning">
            <a:extLst>
              <a:ext uri="{FF2B5EF4-FFF2-40B4-BE49-F238E27FC236}">
                <a16:creationId xmlns:a16="http://schemas.microsoft.com/office/drawing/2014/main" id="{E85C4CAF-1362-46DE-AFF2-120F0B98BA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980830" y="5488934"/>
            <a:ext cx="907706" cy="1293481"/>
          </a:xfrm>
          <a:prstGeom prst="rect">
            <a:avLst/>
          </a:prstGeom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1D6CF9AE-CD06-459C-89CD-A623922AED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0813" y="5443255"/>
            <a:ext cx="2481072" cy="457200"/>
          </a:xfrm>
          <a:prstGeom prst="rect">
            <a:avLst/>
          </a:prstGeom>
        </p:spPr>
      </p:pic>
      <p:pic>
        <p:nvPicPr>
          <p:cNvPr id="23" name="Bildobjekt 22" descr="En bild som visar kläder, militäruniform&#10;&#10;Automatiskt genererad beskrivning">
            <a:extLst>
              <a:ext uri="{FF2B5EF4-FFF2-40B4-BE49-F238E27FC236}">
                <a16:creationId xmlns:a16="http://schemas.microsoft.com/office/drawing/2014/main" id="{8F4266A7-FFED-4D5A-AB5E-389FD3A6FA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882891" y="2511566"/>
            <a:ext cx="591233" cy="842507"/>
          </a:xfrm>
          <a:prstGeom prst="rect">
            <a:avLst/>
          </a:prstGeom>
        </p:spPr>
      </p:pic>
      <p:sp>
        <p:nvSpPr>
          <p:cNvPr id="24" name="Rektangel 23">
            <a:extLst>
              <a:ext uri="{FF2B5EF4-FFF2-40B4-BE49-F238E27FC236}">
                <a16:creationId xmlns:a16="http://schemas.microsoft.com/office/drawing/2014/main" id="{1C92FE22-8A10-4B9F-ACBF-374D73E5E6C5}"/>
              </a:ext>
            </a:extLst>
          </p:cNvPr>
          <p:cNvSpPr/>
          <p:nvPr/>
        </p:nvSpPr>
        <p:spPr>
          <a:xfrm>
            <a:off x="313472" y="1549835"/>
            <a:ext cx="1426128" cy="914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Understand</a:t>
            </a:r>
          </a:p>
          <a:p>
            <a:pPr algn="ctr"/>
            <a:r>
              <a:rPr lang="sv-SE" dirty="0"/>
              <a:t>V440</a:t>
            </a:r>
            <a:endParaRPr lang="en-SE" dirty="0"/>
          </a:p>
        </p:txBody>
      </p:sp>
      <p:sp>
        <p:nvSpPr>
          <p:cNvPr id="25" name="Pil: höger 24">
            <a:extLst>
              <a:ext uri="{FF2B5EF4-FFF2-40B4-BE49-F238E27FC236}">
                <a16:creationId xmlns:a16="http://schemas.microsoft.com/office/drawing/2014/main" id="{08B15F0B-CBB5-4F32-8863-E1063CC4B029}"/>
              </a:ext>
            </a:extLst>
          </p:cNvPr>
          <p:cNvSpPr/>
          <p:nvPr/>
        </p:nvSpPr>
        <p:spPr>
          <a:xfrm>
            <a:off x="1802456" y="1853627"/>
            <a:ext cx="571151" cy="306816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A121B151-980D-45BA-B2D8-2BBD1F17F5D7}"/>
              </a:ext>
            </a:extLst>
          </p:cNvPr>
          <p:cNvSpPr txBox="1"/>
          <p:nvPr/>
        </p:nvSpPr>
        <p:spPr>
          <a:xfrm>
            <a:off x="313472" y="810068"/>
            <a:ext cx="2533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dirty="0"/>
              <a:t>The process:</a:t>
            </a:r>
            <a:endParaRPr lang="en-SE" sz="3600" dirty="0"/>
          </a:p>
        </p:txBody>
      </p:sp>
    </p:spTree>
    <p:extLst>
      <p:ext uri="{BB962C8B-B14F-4D97-AF65-F5344CB8AC3E}">
        <p14:creationId xmlns:p14="http://schemas.microsoft.com/office/powerpoint/2010/main" val="206515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B10C3D96-44D5-41F5-B340-A023F0478D8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06AC2BF-D24A-4EB7-9901-6BA93FB1C43F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" name="Bildobjekt 7">
            <a:extLst>
              <a:ext uri="{FF2B5EF4-FFF2-40B4-BE49-F238E27FC236}">
                <a16:creationId xmlns:a16="http://schemas.microsoft.com/office/drawing/2014/main" id="{AA1DA9F7-1769-4D97-8888-CA686C365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207" y="1208170"/>
            <a:ext cx="2802560" cy="2110789"/>
          </a:xfrm>
          <a:prstGeom prst="rect">
            <a:avLst/>
          </a:prstGeom>
        </p:spPr>
      </p:pic>
      <p:cxnSp>
        <p:nvCxnSpPr>
          <p:cNvPr id="5" name="Rak pilkoppling 9">
            <a:extLst>
              <a:ext uri="{FF2B5EF4-FFF2-40B4-BE49-F238E27FC236}">
                <a16:creationId xmlns:a16="http://schemas.microsoft.com/office/drawing/2014/main" id="{B9D49576-DE68-42B8-A27E-ED58E2235D4E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1679658" y="3107635"/>
            <a:ext cx="0" cy="940194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ak pilkoppling 10">
            <a:extLst>
              <a:ext uri="{FF2B5EF4-FFF2-40B4-BE49-F238E27FC236}">
                <a16:creationId xmlns:a16="http://schemas.microsoft.com/office/drawing/2014/main" id="{A36285A8-6D0D-42D5-B680-CE65C7D492A1}"/>
              </a:ext>
            </a:extLst>
          </p:cNvPr>
          <p:cNvCxnSpPr>
            <a:cxnSpLocks/>
          </p:cNvCxnSpPr>
          <p:nvPr/>
        </p:nvCxnSpPr>
        <p:spPr>
          <a:xfrm>
            <a:off x="4585590" y="5560083"/>
            <a:ext cx="1445755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k pilkoppling 13">
            <a:extLst>
              <a:ext uri="{FF2B5EF4-FFF2-40B4-BE49-F238E27FC236}">
                <a16:creationId xmlns:a16="http://schemas.microsoft.com/office/drawing/2014/main" id="{4ED3A34D-D1F7-4AF6-9C04-3F19893F6A0E}"/>
              </a:ext>
            </a:extLst>
          </p:cNvPr>
          <p:cNvCxnSpPr>
            <a:cxnSpLocks/>
            <a:stCxn id="10" idx="3"/>
            <a:endCxn id="4" idx="1"/>
          </p:cNvCxnSpPr>
          <p:nvPr/>
        </p:nvCxnSpPr>
        <p:spPr>
          <a:xfrm>
            <a:off x="2759044" y="2263565"/>
            <a:ext cx="3110163" cy="0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ruta 16">
            <a:extLst>
              <a:ext uri="{FF2B5EF4-FFF2-40B4-BE49-F238E27FC236}">
                <a16:creationId xmlns:a16="http://schemas.microsoft.com/office/drawing/2014/main" id="{19CACE49-B926-425C-B390-0923F8221C33}"/>
              </a:ext>
            </a:extLst>
          </p:cNvPr>
          <p:cNvSpPr txBox="1"/>
          <p:nvPr/>
        </p:nvSpPr>
        <p:spPr>
          <a:xfrm>
            <a:off x="1759619" y="3389625"/>
            <a:ext cx="888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hasPart</a:t>
            </a:r>
            <a:endParaRPr lang="en-SE" dirty="0"/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64689774-FE77-483A-B40A-65ADB89F0482}"/>
              </a:ext>
            </a:extLst>
          </p:cNvPr>
          <p:cNvSpPr txBox="1">
            <a:spLocks/>
          </p:cNvSpPr>
          <p:nvPr/>
        </p:nvSpPr>
        <p:spPr>
          <a:xfrm>
            <a:off x="3647728" y="3032635"/>
            <a:ext cx="2284384" cy="611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 err="1"/>
              <a:t>Ontology</a:t>
            </a:r>
            <a:endParaRPr lang="en-SE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2C9EFFE9-5EA2-451C-97A0-F3B5D13A3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271" y="1419495"/>
            <a:ext cx="2158773" cy="16881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89A7CE52-C77D-4AC8-A469-7F4FE5EF48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60" y="4047829"/>
            <a:ext cx="3707680" cy="1834529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6C1D695C-E371-4F78-AE70-4F1DB1A868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955" y="4502354"/>
            <a:ext cx="2262037" cy="1802420"/>
          </a:xfrm>
          <a:prstGeom prst="rect">
            <a:avLst/>
          </a:prstGeom>
        </p:spPr>
      </p:pic>
      <p:cxnSp>
        <p:nvCxnSpPr>
          <p:cNvPr id="13" name="Rak pilkoppling 9">
            <a:extLst>
              <a:ext uri="{FF2B5EF4-FFF2-40B4-BE49-F238E27FC236}">
                <a16:creationId xmlns:a16="http://schemas.microsoft.com/office/drawing/2014/main" id="{D31E47A9-5D65-4056-987D-5B55DDE2A813}"/>
              </a:ext>
            </a:extLst>
          </p:cNvPr>
          <p:cNvCxnSpPr>
            <a:cxnSpLocks/>
          </p:cNvCxnSpPr>
          <p:nvPr/>
        </p:nvCxnSpPr>
        <p:spPr>
          <a:xfrm flipV="1">
            <a:off x="3070371" y="2594002"/>
            <a:ext cx="2752087" cy="2068060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k pilkoppling 9">
            <a:extLst>
              <a:ext uri="{FF2B5EF4-FFF2-40B4-BE49-F238E27FC236}">
                <a16:creationId xmlns:a16="http://schemas.microsoft.com/office/drawing/2014/main" id="{CC00C4D9-47B7-42A9-AF25-AD4E1EF036F0}"/>
              </a:ext>
            </a:extLst>
          </p:cNvPr>
          <p:cNvCxnSpPr>
            <a:cxnSpLocks/>
            <a:stCxn id="12" idx="0"/>
            <a:endCxn id="4" idx="2"/>
          </p:cNvCxnSpPr>
          <p:nvPr/>
        </p:nvCxnSpPr>
        <p:spPr>
          <a:xfrm flipH="1" flipV="1">
            <a:off x="7270487" y="3318959"/>
            <a:ext cx="17487" cy="1183395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ruta 16">
            <a:extLst>
              <a:ext uri="{FF2B5EF4-FFF2-40B4-BE49-F238E27FC236}">
                <a16:creationId xmlns:a16="http://schemas.microsoft.com/office/drawing/2014/main" id="{E6BECAB6-315D-4FAC-AC35-8DA95C0B8BA0}"/>
              </a:ext>
            </a:extLst>
          </p:cNvPr>
          <p:cNvSpPr txBox="1"/>
          <p:nvPr/>
        </p:nvSpPr>
        <p:spPr>
          <a:xfrm>
            <a:off x="4712617" y="5157336"/>
            <a:ext cx="888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hasPart</a:t>
            </a:r>
            <a:endParaRPr lang="en-SE" dirty="0"/>
          </a:p>
        </p:txBody>
      </p:sp>
      <p:pic>
        <p:nvPicPr>
          <p:cNvPr id="20" name="Bildobjekt 19">
            <a:extLst>
              <a:ext uri="{FF2B5EF4-FFF2-40B4-BE49-F238E27FC236}">
                <a16:creationId xmlns:a16="http://schemas.microsoft.com/office/drawing/2014/main" id="{998D02AD-6342-4E6A-B783-92772DDC3D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2991" y="1305313"/>
            <a:ext cx="2746223" cy="3454644"/>
          </a:xfrm>
          <a:prstGeom prst="rect">
            <a:avLst/>
          </a:prstGeom>
        </p:spPr>
      </p:pic>
      <p:grpSp>
        <p:nvGrpSpPr>
          <p:cNvPr id="23" name="Grupp 22">
            <a:extLst>
              <a:ext uri="{FF2B5EF4-FFF2-40B4-BE49-F238E27FC236}">
                <a16:creationId xmlns:a16="http://schemas.microsoft.com/office/drawing/2014/main" id="{72FF3C6E-9F9E-40E0-869B-840686F54330}"/>
              </a:ext>
            </a:extLst>
          </p:cNvPr>
          <p:cNvGrpSpPr/>
          <p:nvPr/>
        </p:nvGrpSpPr>
        <p:grpSpPr>
          <a:xfrm>
            <a:off x="316113" y="658706"/>
            <a:ext cx="2465795" cy="607816"/>
            <a:chOff x="316113" y="658706"/>
            <a:chExt cx="2465795" cy="607816"/>
          </a:xfrm>
        </p:grpSpPr>
        <p:sp>
          <p:nvSpPr>
            <p:cNvPr id="16" name="textruta 15">
              <a:extLst>
                <a:ext uri="{FF2B5EF4-FFF2-40B4-BE49-F238E27FC236}">
                  <a16:creationId xmlns:a16="http://schemas.microsoft.com/office/drawing/2014/main" id="{107E4BA6-EB30-4181-A509-85784B6465B4}"/>
                </a:ext>
              </a:extLst>
            </p:cNvPr>
            <p:cNvSpPr txBox="1"/>
            <p:nvPr/>
          </p:nvSpPr>
          <p:spPr>
            <a:xfrm>
              <a:off x="316113" y="789380"/>
              <a:ext cx="2021836" cy="36933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sv-SE" b="1" u="sng" dirty="0"/>
                <a:t>Construction </a:t>
              </a:r>
              <a:r>
                <a:rPr lang="sv-SE" b="1" u="sng" dirty="0" err="1"/>
                <a:t>entity</a:t>
              </a:r>
              <a:endParaRPr lang="en-SE" b="1" u="sng" dirty="0"/>
            </a:p>
          </p:txBody>
        </p:sp>
        <p:pic>
          <p:nvPicPr>
            <p:cNvPr id="21" name="Bildobjekt 20" descr="En bild som visar ritning&#10;&#10;Automatiskt genererad beskrivning">
              <a:extLst>
                <a:ext uri="{FF2B5EF4-FFF2-40B4-BE49-F238E27FC236}">
                  <a16:creationId xmlns:a16="http://schemas.microsoft.com/office/drawing/2014/main" id="{911F8238-2015-4821-8A70-46F5601F5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2402594" y="658706"/>
              <a:ext cx="379314" cy="607816"/>
            </a:xfrm>
            <a:prstGeom prst="rect">
              <a:avLst/>
            </a:prstGeom>
          </p:spPr>
        </p:pic>
      </p:grpSp>
      <p:grpSp>
        <p:nvGrpSpPr>
          <p:cNvPr id="25" name="Grupp 24">
            <a:extLst>
              <a:ext uri="{FF2B5EF4-FFF2-40B4-BE49-F238E27FC236}">
                <a16:creationId xmlns:a16="http://schemas.microsoft.com/office/drawing/2014/main" id="{DD3C3CC5-E6C8-4636-A205-A640908A04CC}"/>
              </a:ext>
            </a:extLst>
          </p:cNvPr>
          <p:cNvGrpSpPr/>
          <p:nvPr/>
        </p:nvGrpSpPr>
        <p:grpSpPr>
          <a:xfrm>
            <a:off x="308026" y="6204440"/>
            <a:ext cx="2901357" cy="607816"/>
            <a:chOff x="308026" y="6204440"/>
            <a:chExt cx="2901357" cy="607816"/>
          </a:xfrm>
        </p:grpSpPr>
        <p:sp>
          <p:nvSpPr>
            <p:cNvPr id="17" name="textruta 16">
              <a:extLst>
                <a:ext uri="{FF2B5EF4-FFF2-40B4-BE49-F238E27FC236}">
                  <a16:creationId xmlns:a16="http://schemas.microsoft.com/office/drawing/2014/main" id="{9C4C147B-4C39-4502-B91C-1B958C322446}"/>
                </a:ext>
              </a:extLst>
            </p:cNvPr>
            <p:cNvSpPr txBox="1"/>
            <p:nvPr/>
          </p:nvSpPr>
          <p:spPr>
            <a:xfrm>
              <a:off x="308026" y="6349014"/>
              <a:ext cx="2473882" cy="36933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sv-SE" b="1" u="sng" dirty="0"/>
                <a:t>Construction </a:t>
              </a:r>
              <a:r>
                <a:rPr lang="sv-SE" b="1" u="sng" dirty="0" err="1"/>
                <a:t>entity</a:t>
              </a:r>
              <a:r>
                <a:rPr lang="sv-SE" b="1" u="sng" dirty="0"/>
                <a:t> part</a:t>
              </a:r>
              <a:endParaRPr lang="en-SE" b="1" u="sng" dirty="0"/>
            </a:p>
          </p:txBody>
        </p:sp>
        <p:pic>
          <p:nvPicPr>
            <p:cNvPr id="24" name="Bildobjekt 23" descr="En bild som visar ritning&#10;&#10;Automatiskt genererad beskrivning">
              <a:extLst>
                <a:ext uri="{FF2B5EF4-FFF2-40B4-BE49-F238E27FC236}">
                  <a16:creationId xmlns:a16="http://schemas.microsoft.com/office/drawing/2014/main" id="{78DC8771-6D13-44B2-9C64-4F1D95EE5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2830069" y="6204440"/>
              <a:ext cx="379314" cy="607816"/>
            </a:xfrm>
            <a:prstGeom prst="rect">
              <a:avLst/>
            </a:prstGeom>
          </p:spPr>
        </p:pic>
      </p:grpSp>
      <p:grpSp>
        <p:nvGrpSpPr>
          <p:cNvPr id="27" name="Grupp 26">
            <a:extLst>
              <a:ext uri="{FF2B5EF4-FFF2-40B4-BE49-F238E27FC236}">
                <a16:creationId xmlns:a16="http://schemas.microsoft.com/office/drawing/2014/main" id="{D7543B0E-73F4-42FB-A3DE-7C4BA1B3A7B5}"/>
              </a:ext>
            </a:extLst>
          </p:cNvPr>
          <p:cNvGrpSpPr/>
          <p:nvPr/>
        </p:nvGrpSpPr>
        <p:grpSpPr>
          <a:xfrm>
            <a:off x="6266520" y="6204440"/>
            <a:ext cx="2676626" cy="607816"/>
            <a:chOff x="6266520" y="6204440"/>
            <a:chExt cx="2676626" cy="607816"/>
          </a:xfrm>
        </p:grpSpPr>
        <p:sp>
          <p:nvSpPr>
            <p:cNvPr id="18" name="textruta 17">
              <a:extLst>
                <a:ext uri="{FF2B5EF4-FFF2-40B4-BE49-F238E27FC236}">
                  <a16:creationId xmlns:a16="http://schemas.microsoft.com/office/drawing/2014/main" id="{FD6E44E9-E221-4D8B-9EC7-9DC915E4F8AF}"/>
                </a:ext>
              </a:extLst>
            </p:cNvPr>
            <p:cNvSpPr txBox="1"/>
            <p:nvPr/>
          </p:nvSpPr>
          <p:spPr>
            <a:xfrm>
              <a:off x="6266520" y="6349014"/>
              <a:ext cx="2251065" cy="36933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sv-SE" b="1" u="sng" dirty="0"/>
                <a:t>Construction element</a:t>
              </a:r>
              <a:endParaRPr lang="en-SE" b="1" u="sng" dirty="0"/>
            </a:p>
          </p:txBody>
        </p:sp>
        <p:pic>
          <p:nvPicPr>
            <p:cNvPr id="26" name="Bildobjekt 25" descr="En bild som visar ritning&#10;&#10;Automatiskt genererad beskrivning">
              <a:extLst>
                <a:ext uri="{FF2B5EF4-FFF2-40B4-BE49-F238E27FC236}">
                  <a16:creationId xmlns:a16="http://schemas.microsoft.com/office/drawing/2014/main" id="{C33A54B7-BC63-4C7A-AC68-98F1D8D54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8563832" y="6204440"/>
              <a:ext cx="379314" cy="607816"/>
            </a:xfrm>
            <a:prstGeom prst="rect">
              <a:avLst/>
            </a:prstGeom>
          </p:spPr>
        </p:pic>
      </p:grpSp>
      <p:grpSp>
        <p:nvGrpSpPr>
          <p:cNvPr id="29" name="Grupp 28">
            <a:extLst>
              <a:ext uri="{FF2B5EF4-FFF2-40B4-BE49-F238E27FC236}">
                <a16:creationId xmlns:a16="http://schemas.microsoft.com/office/drawing/2014/main" id="{4B1DEC40-6CD2-4B92-BC02-3148C659754E}"/>
              </a:ext>
            </a:extLst>
          </p:cNvPr>
          <p:cNvGrpSpPr/>
          <p:nvPr/>
        </p:nvGrpSpPr>
        <p:grpSpPr>
          <a:xfrm>
            <a:off x="5822458" y="650403"/>
            <a:ext cx="1600167" cy="607816"/>
            <a:chOff x="5822458" y="650403"/>
            <a:chExt cx="1600167" cy="607816"/>
          </a:xfrm>
        </p:grpSpPr>
        <p:sp>
          <p:nvSpPr>
            <p:cNvPr id="19" name="textruta 18">
              <a:extLst>
                <a:ext uri="{FF2B5EF4-FFF2-40B4-BE49-F238E27FC236}">
                  <a16:creationId xmlns:a16="http://schemas.microsoft.com/office/drawing/2014/main" id="{DBBA9190-F881-4356-A7A6-D1A42AD1052B}"/>
                </a:ext>
              </a:extLst>
            </p:cNvPr>
            <p:cNvSpPr txBox="1"/>
            <p:nvPr/>
          </p:nvSpPr>
          <p:spPr>
            <a:xfrm>
              <a:off x="5822458" y="777948"/>
              <a:ext cx="1174104" cy="36933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sv-SE" b="1" u="sng" dirty="0" err="1"/>
                <a:t>Properties</a:t>
              </a:r>
              <a:endParaRPr lang="en-SE" b="1" u="sng" dirty="0"/>
            </a:p>
          </p:txBody>
        </p:sp>
        <p:pic>
          <p:nvPicPr>
            <p:cNvPr id="28" name="Bildobjekt 27" descr="En bild som visar ritning&#10;&#10;Automatiskt genererad beskrivning">
              <a:extLst>
                <a:ext uri="{FF2B5EF4-FFF2-40B4-BE49-F238E27FC236}">
                  <a16:creationId xmlns:a16="http://schemas.microsoft.com/office/drawing/2014/main" id="{C7EE650E-CB0B-4F0B-8B2B-BFBD51768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7043311" y="650403"/>
              <a:ext cx="379314" cy="6078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331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82E2B67E-5987-4D1B-A614-4F55F5268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211" y="805272"/>
            <a:ext cx="11510423" cy="5623952"/>
          </a:xfrm>
        </p:spPr>
        <p:txBody>
          <a:bodyPr/>
          <a:lstStyle/>
          <a:p>
            <a:r>
              <a:rPr lang="en-US" sz="3600" u="sng" dirty="0"/>
              <a:t>Interoperate:</a:t>
            </a:r>
            <a:endParaRPr lang="en-US" sz="2400" dirty="0"/>
          </a:p>
          <a:p>
            <a:pPr lvl="1"/>
            <a:r>
              <a:rPr lang="en-US" sz="2400" dirty="0"/>
              <a:t>Set up </a:t>
            </a:r>
            <a:r>
              <a:rPr lang="en-US" sz="2400" dirty="0">
                <a:hlinkClick r:id="rId2"/>
              </a:rPr>
              <a:t>GitHub</a:t>
            </a:r>
            <a:endParaRPr lang="en-US" sz="2400" dirty="0"/>
          </a:p>
          <a:p>
            <a:pPr lvl="1"/>
            <a:r>
              <a:rPr lang="en-US" sz="2400" dirty="0"/>
              <a:t>Make ontologies available online:</a:t>
            </a:r>
          </a:p>
          <a:p>
            <a:pPr lvl="2"/>
            <a:r>
              <a:rPr lang="en-US" dirty="0">
                <a:hlinkClick r:id="rId3"/>
              </a:rPr>
              <a:t>http://rdf.vegdata.no/V440/v440-owl</a:t>
            </a:r>
            <a:endParaRPr lang="en-US" dirty="0"/>
          </a:p>
          <a:p>
            <a:pPr lvl="2"/>
            <a:r>
              <a:rPr lang="en-US" dirty="0">
                <a:hlinkClick r:id="rId4"/>
              </a:rPr>
              <a:t>http://rdf.vegdata.no/V440/v440-brudata-owl</a:t>
            </a:r>
            <a:endParaRPr lang="en-US" dirty="0"/>
          </a:p>
          <a:p>
            <a:pPr lvl="2"/>
            <a:r>
              <a:rPr lang="en-US" dirty="0">
                <a:hlinkClick r:id="rId5"/>
              </a:rPr>
              <a:t>SPARQL endpoint</a:t>
            </a:r>
            <a:endParaRPr lang="en-US" dirty="0"/>
          </a:p>
          <a:p>
            <a:pPr lvl="2"/>
            <a:r>
              <a:rPr lang="en-US" dirty="0"/>
              <a:t>Example IFC + classification</a:t>
            </a:r>
          </a:p>
          <a:p>
            <a:pPr lvl="1"/>
            <a:r>
              <a:rPr lang="en-US" sz="2400" dirty="0"/>
              <a:t>Invite software companies</a:t>
            </a:r>
          </a:p>
          <a:p>
            <a:pPr lvl="2"/>
            <a:r>
              <a:rPr lang="en-US" dirty="0"/>
              <a:t>Use ontology in software applications</a:t>
            </a:r>
          </a:p>
          <a:p>
            <a:pPr lvl="2"/>
            <a:r>
              <a:rPr lang="en-US" dirty="0"/>
              <a:t>Demonstrations (AREO, </a:t>
            </a:r>
            <a:r>
              <a:rPr lang="en-US" dirty="0" err="1"/>
              <a:t>BuildingPoint</a:t>
            </a:r>
            <a:r>
              <a:rPr lang="en-US" dirty="0"/>
              <a:t> Scandinavia)</a:t>
            </a:r>
            <a:endParaRPr lang="en-SE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6E4A9C1B-EE51-4578-9E8D-53EB19181F9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06AC2BF-D24A-4EB7-9901-6BA93FB1C43F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2EC2AD6-418D-43E9-A4B8-AC3B5D5D3D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9946" y="995364"/>
            <a:ext cx="2402238" cy="17218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C6C53FA9-18DC-4C61-851D-63B159F33D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6969" y="2631568"/>
            <a:ext cx="4447522" cy="20949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D6410D84-58A0-4A9E-B65B-CA24D60B15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5859" y="4873633"/>
            <a:ext cx="4868632" cy="17456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76D6B719-F3EE-4059-B43C-F23AB01A30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2224" y="1139544"/>
            <a:ext cx="2326954" cy="22999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F3BA6447-3F08-4DF2-861E-6C072C11EE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6127" y="4517315"/>
            <a:ext cx="5779712" cy="2286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284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3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34EAF050-7EBC-4FC3-A904-469B9B4C0EA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06AC2BF-D24A-4EB7-9901-6BA93FB1C43F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D6727291-DAA4-416A-A2D5-4CCD3C499F3F}"/>
              </a:ext>
            </a:extLst>
          </p:cNvPr>
          <p:cNvSpPr/>
          <p:nvPr/>
        </p:nvSpPr>
        <p:spPr>
          <a:xfrm>
            <a:off x="407368" y="771771"/>
            <a:ext cx="1881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DEMO 1: AREO</a:t>
            </a:r>
            <a:endParaRPr lang="en-SE" dirty="0"/>
          </a:p>
        </p:txBody>
      </p:sp>
      <p:pic>
        <p:nvPicPr>
          <p:cNvPr id="8" name="V440-AreoDemo-LDAC">
            <a:hlinkClick r:id="" action="ppaction://media"/>
            <a:extLst>
              <a:ext uri="{FF2B5EF4-FFF2-40B4-BE49-F238E27FC236}">
                <a16:creationId xmlns:a16="http://schemas.microsoft.com/office/drawing/2014/main" id="{973470E0-9B89-41F6-B4FF-8CB180B5089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368" y="1120118"/>
            <a:ext cx="8999537" cy="5624512"/>
          </a:xfrm>
        </p:spPr>
      </p:pic>
    </p:spTree>
    <p:extLst>
      <p:ext uri="{BB962C8B-B14F-4D97-AF65-F5344CB8AC3E}">
        <p14:creationId xmlns:p14="http://schemas.microsoft.com/office/powerpoint/2010/main" val="411276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3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Sylinder 7">
            <a:extLst>
              <a:ext uri="{FF2B5EF4-FFF2-40B4-BE49-F238E27FC236}">
                <a16:creationId xmlns:a16="http://schemas.microsoft.com/office/drawing/2014/main" id="{91578192-BAA1-4110-B65E-8124B530E4DE}"/>
              </a:ext>
            </a:extLst>
          </p:cNvPr>
          <p:cNvSpPr txBox="1"/>
          <p:nvPr/>
        </p:nvSpPr>
        <p:spPr>
          <a:xfrm>
            <a:off x="623392" y="977130"/>
            <a:ext cx="10657184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b-NO" sz="2400" b="1" dirty="0"/>
              <a:t>Agenda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SE" sz="2400" dirty="0" err="1"/>
              <a:t>Presenta</a:t>
            </a:r>
            <a:r>
              <a:rPr lang="sv-SE" sz="2400" dirty="0" err="1"/>
              <a:t>tion</a:t>
            </a:r>
            <a:r>
              <a:rPr lang="sv-SE" sz="2400" dirty="0"/>
              <a:t> </a:t>
            </a:r>
            <a:r>
              <a:rPr lang="sv-SE" sz="2400" dirty="0" err="1"/>
              <a:t>of</a:t>
            </a:r>
            <a:r>
              <a:rPr lang="sv-SE" sz="2400" dirty="0"/>
              <a:t> the </a:t>
            </a:r>
            <a:r>
              <a:rPr lang="sv-SE" sz="2400" dirty="0" err="1"/>
              <a:t>project</a:t>
            </a:r>
            <a:r>
              <a:rPr lang="sv-SE" sz="2400" dirty="0"/>
              <a:t> (sponsor) and the innovation process (</a:t>
            </a:r>
            <a:r>
              <a:rPr lang="sv-SE" sz="2400" dirty="0" err="1"/>
              <a:t>incl</a:t>
            </a:r>
            <a:r>
              <a:rPr lang="sv-SE" sz="2400" dirty="0"/>
              <a:t> 3 min video)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400" dirty="0"/>
              <a:t>Ingar Skogli, Statens </a:t>
            </a:r>
            <a:r>
              <a:rPr lang="sv-SE" sz="2400" dirty="0" err="1"/>
              <a:t>Vegvesen</a:t>
            </a:r>
            <a:endParaRPr lang="sv-SE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SE" sz="2400" dirty="0" err="1"/>
              <a:t>What’s</a:t>
            </a:r>
            <a:r>
              <a:rPr lang="sv-SE" sz="2400" dirty="0"/>
              <a:t> in the </a:t>
            </a:r>
            <a:r>
              <a:rPr lang="sv-SE" sz="2400" dirty="0" err="1"/>
              <a:t>Handbook</a:t>
            </a:r>
            <a:r>
              <a:rPr lang="sv-SE" sz="2400" dirty="0"/>
              <a:t>? </a:t>
            </a:r>
            <a:r>
              <a:rPr lang="sv-SE" sz="2400" dirty="0" err="1"/>
              <a:t>Why</a:t>
            </a:r>
            <a:r>
              <a:rPr lang="sv-SE" sz="2400" dirty="0"/>
              <a:t> </a:t>
            </a:r>
            <a:r>
              <a:rPr lang="sv-SE" sz="2400" dirty="0" err="1"/>
              <a:t>Digitize</a:t>
            </a:r>
            <a:r>
              <a:rPr lang="sv-SE" sz="2400" dirty="0"/>
              <a:t>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400" dirty="0"/>
              <a:t>Lars Wikström, </a:t>
            </a:r>
            <a:r>
              <a:rPr lang="sv-SE" sz="2400" dirty="0" err="1"/>
              <a:t>Triona</a:t>
            </a:r>
            <a:endParaRPr lang="en-SE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SE" sz="2400" dirty="0"/>
              <a:t>The </a:t>
            </a:r>
            <a:r>
              <a:rPr lang="sv-SE" sz="2400" dirty="0" err="1"/>
              <a:t>ontology</a:t>
            </a:r>
            <a:r>
              <a:rPr lang="sv-SE" sz="2400" dirty="0"/>
              <a:t>. </a:t>
            </a:r>
            <a:r>
              <a:rPr lang="sv-SE" sz="2400" dirty="0" err="1"/>
              <a:t>Development</a:t>
            </a:r>
            <a:r>
              <a:rPr lang="sv-SE" sz="2400" dirty="0"/>
              <a:t> and </a:t>
            </a:r>
            <a:r>
              <a:rPr lang="sv-SE" sz="2400" dirty="0" err="1"/>
              <a:t>Deployment</a:t>
            </a:r>
            <a:endParaRPr lang="sv-SE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400" dirty="0"/>
              <a:t>Lars Wikström, </a:t>
            </a:r>
            <a:r>
              <a:rPr lang="sv-SE" sz="2400" dirty="0" err="1"/>
              <a:t>Triona</a:t>
            </a:r>
            <a:endParaRPr lang="sv-SE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SE" sz="2400" dirty="0"/>
              <a:t>Implementation in Software 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400" dirty="0"/>
              <a:t>Hans Kristian </a:t>
            </a:r>
            <a:r>
              <a:rPr lang="sv-SE" sz="2400" dirty="0" err="1"/>
              <a:t>Grani</a:t>
            </a:r>
            <a:r>
              <a:rPr lang="sv-SE" sz="2400" dirty="0"/>
              <a:t>, </a:t>
            </a:r>
            <a:r>
              <a:rPr lang="sv-SE" sz="2400" dirty="0" err="1"/>
              <a:t>Areo</a:t>
            </a:r>
            <a:endParaRPr lang="sv-SE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SE" sz="2400" dirty="0"/>
              <a:t>Implementation in Software 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400" dirty="0"/>
              <a:t>Espen </a:t>
            </a:r>
            <a:r>
              <a:rPr lang="sv-SE" sz="2400" dirty="0" err="1"/>
              <a:t>Skogsrud</a:t>
            </a:r>
            <a:r>
              <a:rPr lang="sv-SE" sz="2400" dirty="0"/>
              <a:t>, </a:t>
            </a:r>
            <a:r>
              <a:rPr lang="sv-SE" sz="2400" dirty="0" err="1"/>
              <a:t>BuildingPoint</a:t>
            </a:r>
            <a:r>
              <a:rPr lang="sv-SE" sz="2400" dirty="0"/>
              <a:t> Scandinavia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8488" y="201197"/>
            <a:ext cx="475876" cy="469357"/>
          </a:xfrm>
          <a:prstGeom prst="rect">
            <a:avLst/>
          </a:prstGeom>
        </p:spPr>
      </p:pic>
      <p:pic>
        <p:nvPicPr>
          <p:cNvPr id="7" name="Bildobjekt 6" descr="En bild som visar mugg&#10;&#10;Automatiskt genererad beskrivning">
            <a:extLst>
              <a:ext uri="{FF2B5EF4-FFF2-40B4-BE49-F238E27FC236}">
                <a16:creationId xmlns:a16="http://schemas.microsoft.com/office/drawing/2014/main" id="{229ACD71-222F-4383-87D3-AC0E57B497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801111"/>
            <a:ext cx="671000" cy="251625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90FB0CE4-D828-45E8-A3EE-7F888B5A6E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1509" y="801111"/>
            <a:ext cx="835051" cy="166018"/>
          </a:xfrm>
          <a:prstGeom prst="rect">
            <a:avLst/>
          </a:prstGeom>
        </p:spPr>
      </p:pic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47D2D6C8-9DAF-437A-8741-D139E1AF903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06AC2BF-D24A-4EB7-9901-6BA93FB1C43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281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440-TeklaDemo-LDAC-Captioned">
            <a:hlinkClick r:id="" action="ppaction://media"/>
            <a:extLst>
              <a:ext uri="{FF2B5EF4-FFF2-40B4-BE49-F238E27FC236}">
                <a16:creationId xmlns:a16="http://schemas.microsoft.com/office/drawing/2014/main" id="{F0CA2C75-8D05-4B37-BB18-71977A2B504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9376" y="1141103"/>
            <a:ext cx="9874250" cy="5624512"/>
          </a:xfrm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34EAF050-7EBC-4FC3-A904-469B9B4C0EA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06AC2BF-D24A-4EB7-9901-6BA93FB1C43F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D6727291-DAA4-416A-A2D5-4CCD3C499F3F}"/>
              </a:ext>
            </a:extLst>
          </p:cNvPr>
          <p:cNvSpPr/>
          <p:nvPr/>
        </p:nvSpPr>
        <p:spPr>
          <a:xfrm>
            <a:off x="407368" y="771771"/>
            <a:ext cx="3764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DEMO 2: </a:t>
            </a:r>
            <a:r>
              <a:rPr lang="en-US" dirty="0" err="1"/>
              <a:t>BuildingPoint</a:t>
            </a:r>
            <a:r>
              <a:rPr lang="en-US" dirty="0"/>
              <a:t> Scandinavia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55061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hlinkClick r:id="rId2"/>
            <a:extLst>
              <a:ext uri="{FF2B5EF4-FFF2-40B4-BE49-F238E27FC236}">
                <a16:creationId xmlns:a16="http://schemas.microsoft.com/office/drawing/2014/main" id="{2287EBD5-1D02-45B3-931C-BCDF01108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456" y="1124744"/>
            <a:ext cx="9172575" cy="5124450"/>
          </a:xfrm>
          <a:prstGeom prst="rect">
            <a:avLst/>
          </a:prstGeom>
        </p:spPr>
      </p:pic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D1314C95-B7DC-4796-BAAA-A29502D72E1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06AC2BF-D24A-4EB7-9901-6BA93FB1C43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714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3313496-C3AA-4BAD-B617-6F252542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98" y="836712"/>
            <a:ext cx="11040649" cy="849467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nb-NO" sz="3200" dirty="0"/>
              <a:t>Norwegian Road </a:t>
            </a:r>
            <a:r>
              <a:rPr lang="nb-NO" sz="3200" dirty="0" err="1"/>
              <a:t>Authority</a:t>
            </a:r>
            <a:r>
              <a:rPr lang="nb-NO" sz="3200" dirty="0"/>
              <a:t> </a:t>
            </a:r>
            <a:r>
              <a:rPr lang="nb-NO" sz="3200" dirty="0" err="1"/>
              <a:t>responsibility</a:t>
            </a:r>
            <a:endParaRPr lang="nb-NO" sz="28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A28F5B6-F5D3-42BB-A5A7-65DB70C1F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556792"/>
            <a:ext cx="6244141" cy="4392488"/>
          </a:xfrm>
        </p:spPr>
        <p:txBody>
          <a:bodyPr>
            <a:normAutofit/>
          </a:bodyPr>
          <a:lstStyle/>
          <a:p>
            <a:pPr lvl="1">
              <a:spcBef>
                <a:spcPts val="600"/>
              </a:spcBef>
            </a:pPr>
            <a:r>
              <a:rPr lang="en-US" sz="2400" dirty="0"/>
              <a:t>The Norwegian Public Roads Administration has sector responsibility for following up national tasks for the entire road transport system</a:t>
            </a:r>
          </a:p>
          <a:p>
            <a:pPr lvl="1">
              <a:spcBef>
                <a:spcPts val="600"/>
              </a:spcBef>
            </a:pPr>
            <a:r>
              <a:rPr lang="en-US" sz="2400" dirty="0"/>
              <a:t>The Norwegian Public Roads Administration is responsible for the National Road Database and the Road Traffic Centers, and will work to standardize road, traffic and transport data.</a:t>
            </a:r>
            <a:endParaRPr lang="nb-NO" sz="2400" dirty="0"/>
          </a:p>
          <a:p>
            <a:pPr lvl="1">
              <a:spcBef>
                <a:spcPts val="600"/>
              </a:spcBef>
            </a:pPr>
            <a:endParaRPr lang="nb-NO" sz="1600" dirty="0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0F8FBA63-E4C9-40B5-B3D0-80576FD025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6954" y="3717032"/>
            <a:ext cx="5035669" cy="2661589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A4C40AE7-3B78-4781-AD0E-3A279C8BCF98}"/>
              </a:ext>
            </a:extLst>
          </p:cNvPr>
          <p:cNvSpPr/>
          <p:nvPr/>
        </p:nvSpPr>
        <p:spPr>
          <a:xfrm>
            <a:off x="10546858" y="6378621"/>
            <a:ext cx="12170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100" dirty="0"/>
              <a:t>Foto: Bernt Nilsen</a:t>
            </a:r>
          </a:p>
        </p:txBody>
      </p:sp>
    </p:spTree>
    <p:extLst>
      <p:ext uri="{BB962C8B-B14F-4D97-AF65-F5344CB8AC3E}">
        <p14:creationId xmlns:p14="http://schemas.microsoft.com/office/powerpoint/2010/main" val="2688107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3313496-C3AA-4BAD-B617-6F252542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99" y="808117"/>
            <a:ext cx="11040649" cy="849467"/>
          </a:xfrm>
        </p:spPr>
        <p:txBody>
          <a:bodyPr/>
          <a:lstStyle/>
          <a:p>
            <a:r>
              <a:rPr lang="nb-NO" dirty="0" err="1"/>
              <a:t>Standardization</a:t>
            </a:r>
            <a:r>
              <a:rPr lang="nb-NO" dirty="0"/>
              <a:t> </a:t>
            </a:r>
            <a:r>
              <a:rPr lang="nb-NO" dirty="0" err="1"/>
              <a:t>framework</a:t>
            </a:r>
            <a:r>
              <a:rPr lang="nb-NO" dirty="0"/>
              <a:t> in Norwegian Road </a:t>
            </a:r>
            <a:r>
              <a:rPr lang="nb-NO" dirty="0" err="1"/>
              <a:t>Authority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A28F5B6-F5D3-42BB-A5A7-65DB70C1F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899" y="1690688"/>
            <a:ext cx="4637531" cy="4402607"/>
          </a:xfrm>
        </p:spPr>
        <p:txBody>
          <a:bodyPr>
            <a:normAutofit/>
          </a:bodyPr>
          <a:lstStyle/>
          <a:p>
            <a:pPr marL="660911" lvl="1" indent="-342900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Standardization should contribute to streamlining data flows between stakeholders and phases (includes all road owners)</a:t>
            </a:r>
          </a:p>
          <a:p>
            <a:pPr marL="660911" lvl="1" indent="-342900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The work will be part of national geospatial infrastructure</a:t>
            </a:r>
          </a:p>
          <a:p>
            <a:pPr marL="660911" lvl="1" indent="-342900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Includes standardization across domains</a:t>
            </a:r>
          </a:p>
          <a:p>
            <a:pPr marL="660911" lvl="1" indent="-342900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Includes standardization across systems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Standardization should contribute to an open market and a level playing field</a:t>
            </a:r>
            <a:endParaRPr lang="nb-NO" sz="1800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5A4A7FD-30DD-40B1-BBBC-DA7AF57C7F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265068" y="1857454"/>
            <a:ext cx="3215308" cy="2363634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D842DC5F-782D-47A5-97BE-048B04270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990" y="4610883"/>
            <a:ext cx="4098389" cy="2216067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96DFEC4F-B3DA-48BD-8FA6-992598E04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6448" y="1971320"/>
            <a:ext cx="2510846" cy="1961736"/>
          </a:xfrm>
          <a:prstGeom prst="rect">
            <a:avLst/>
          </a:prstGeom>
          <a:noFill/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47881CDC-A73B-4B29-8874-C11FAC53AA23}"/>
              </a:ext>
            </a:extLst>
          </p:cNvPr>
          <p:cNvSpPr/>
          <p:nvPr/>
        </p:nvSpPr>
        <p:spPr>
          <a:xfrm>
            <a:off x="5667802" y="1416226"/>
            <a:ext cx="450600" cy="4203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E826435-91AD-4A38-BAB0-2F95E4A9E67C}"/>
              </a:ext>
            </a:extLst>
          </p:cNvPr>
          <p:cNvSpPr/>
          <p:nvPr/>
        </p:nvSpPr>
        <p:spPr>
          <a:xfrm>
            <a:off x="5667802" y="2152998"/>
            <a:ext cx="450600" cy="4203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6943CD7-AB93-4EB0-A941-9748C82B749C}"/>
              </a:ext>
            </a:extLst>
          </p:cNvPr>
          <p:cNvSpPr/>
          <p:nvPr/>
        </p:nvSpPr>
        <p:spPr>
          <a:xfrm>
            <a:off x="9481148" y="1971320"/>
            <a:ext cx="450600" cy="4203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60D9146-4555-4821-AEDD-FB2AA29C3320}"/>
              </a:ext>
            </a:extLst>
          </p:cNvPr>
          <p:cNvSpPr/>
          <p:nvPr/>
        </p:nvSpPr>
        <p:spPr>
          <a:xfrm>
            <a:off x="5706181" y="4365104"/>
            <a:ext cx="450600" cy="4203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tx1"/>
                </a:solidFill>
              </a:rPr>
              <a:t>4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654F4393-8FD2-4852-B78B-646AACC97549}"/>
              </a:ext>
            </a:extLst>
          </p:cNvPr>
          <p:cNvGraphicFramePr/>
          <p:nvPr/>
        </p:nvGraphicFramePr>
        <p:xfrm>
          <a:off x="6528048" y="1235520"/>
          <a:ext cx="5292685" cy="601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1676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Graphic spid="1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B162E7-61BB-4AC2-8390-339B207AB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864579"/>
            <a:ext cx="10586488" cy="469132"/>
          </a:xfrm>
        </p:spPr>
        <p:txBody>
          <a:bodyPr/>
          <a:lstStyle/>
          <a:p>
            <a:r>
              <a:rPr lang="nb-NO" dirty="0"/>
              <a:t>Norwegian Road </a:t>
            </a:r>
            <a:r>
              <a:rPr lang="nb-NO" dirty="0" err="1"/>
              <a:t>Authority</a:t>
            </a:r>
            <a:r>
              <a:rPr lang="nb-NO" dirty="0"/>
              <a:t> – </a:t>
            </a:r>
            <a:r>
              <a:rPr lang="nb-NO" dirty="0" err="1"/>
              <a:t>standardization</a:t>
            </a:r>
            <a:r>
              <a:rPr lang="nb-NO" dirty="0"/>
              <a:t> </a:t>
            </a:r>
            <a:r>
              <a:rPr lang="nb-NO" dirty="0" err="1"/>
              <a:t>activities</a:t>
            </a:r>
            <a:r>
              <a:rPr lang="nb-NO" dirty="0"/>
              <a:t> SW/LD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25890E2-41F9-4802-82B3-0528B952C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091" y="1559263"/>
            <a:ext cx="11028026" cy="43429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b-NO" sz="2400" dirty="0"/>
              <a:t>CEDR Interlink 2015-2018		  CEDR </a:t>
            </a:r>
            <a:r>
              <a:rPr lang="nb-NO" sz="2400" dirty="0" err="1"/>
              <a:t>call</a:t>
            </a:r>
            <a:r>
              <a:rPr lang="nb-NO" sz="2400" dirty="0"/>
              <a:t> 2018		          InfraSweden2030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B99C8F6-3ADE-4A1D-9E46-0C710D24B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400" y="1957716"/>
            <a:ext cx="3374065" cy="187101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53A90673-3915-46B3-BBDF-472A43DE4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785" y="1993556"/>
            <a:ext cx="2762212" cy="1871017"/>
          </a:xfrm>
          <a:prstGeom prst="rect">
            <a:avLst/>
          </a:prstGeom>
        </p:spPr>
      </p:pic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3E1DFA42-CF9B-4E98-BAC7-82640785C7EF}"/>
              </a:ext>
            </a:extLst>
          </p:cNvPr>
          <p:cNvSpPr txBox="1">
            <a:spLocks/>
          </p:cNvSpPr>
          <p:nvPr/>
        </p:nvSpPr>
        <p:spPr>
          <a:xfrm>
            <a:off x="738091" y="4864444"/>
            <a:ext cx="8094214" cy="1892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400" dirty="0"/>
              <a:t>Bjørnafjord project</a:t>
            </a:r>
          </a:p>
          <a:p>
            <a:r>
              <a:rPr lang="en-US" sz="2400" dirty="0"/>
              <a:t>We are following a pilot project to assess what synergies this may give towards the agency's standardization work</a:t>
            </a:r>
          </a:p>
          <a:p>
            <a:r>
              <a:rPr lang="en-US" sz="2400" dirty="0"/>
              <a:t>Established technical infrastructure for storage / management of ontologies and </a:t>
            </a:r>
            <a:r>
              <a:rPr lang="en-US" sz="2400" dirty="0" err="1"/>
              <a:t>sparql</a:t>
            </a:r>
            <a:r>
              <a:rPr lang="en-US" sz="2400" dirty="0"/>
              <a:t> endpoint</a:t>
            </a:r>
            <a:endParaRPr lang="nb-NO" sz="2400" dirty="0"/>
          </a:p>
        </p:txBody>
      </p:sp>
      <p:pic>
        <p:nvPicPr>
          <p:cNvPr id="8" name="Bildobjekt 1">
            <a:extLst>
              <a:ext uri="{FF2B5EF4-FFF2-40B4-BE49-F238E27FC236}">
                <a16:creationId xmlns:a16="http://schemas.microsoft.com/office/drawing/2014/main" id="{DD50DC04-0FC8-469D-8B61-1E0E826B8B8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317" y="2029395"/>
            <a:ext cx="4152900" cy="1799337"/>
          </a:xfrm>
          <a:prstGeom prst="rect">
            <a:avLst/>
          </a:prstGeom>
          <a:noFill/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5D387829-6367-4D2C-87B1-C32787501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9142" y="4957709"/>
            <a:ext cx="2977084" cy="179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43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A8C32FF4-C99B-449C-A01C-337579E17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40" y="1534841"/>
            <a:ext cx="7367598" cy="5275146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73A5ACBF-2298-46A3-9B2A-3E9FD41D2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836712"/>
            <a:ext cx="10515600" cy="779463"/>
          </a:xfrm>
        </p:spPr>
        <p:txBody>
          <a:bodyPr>
            <a:normAutofit fontScale="90000"/>
          </a:bodyPr>
          <a:lstStyle/>
          <a:p>
            <a:r>
              <a:rPr lang="nb-NO" dirty="0"/>
              <a:t>How do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project</a:t>
            </a:r>
            <a:r>
              <a:rPr lang="nb-NO" dirty="0"/>
              <a:t> </a:t>
            </a:r>
            <a:r>
              <a:rPr lang="nb-NO" dirty="0" err="1"/>
              <a:t>contribute</a:t>
            </a:r>
            <a:r>
              <a:rPr lang="nb-NO" dirty="0"/>
              <a:t> to </a:t>
            </a:r>
            <a:r>
              <a:rPr lang="nb-NO" dirty="0" err="1"/>
              <a:t>standardization</a:t>
            </a:r>
            <a:r>
              <a:rPr lang="nb-NO" dirty="0"/>
              <a:t> </a:t>
            </a:r>
            <a:r>
              <a:rPr lang="nb-NO" dirty="0" err="1"/>
              <a:t>framework</a:t>
            </a:r>
            <a:r>
              <a:rPr lang="nb-NO" dirty="0"/>
              <a:t> in Norwegian Road </a:t>
            </a:r>
            <a:r>
              <a:rPr lang="nb-NO" dirty="0" err="1"/>
              <a:t>Authority</a:t>
            </a:r>
            <a:endParaRPr lang="nb-NO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2C4499D7-57B5-4A46-A2D9-9F3CAC94383B}"/>
              </a:ext>
            </a:extLst>
          </p:cNvPr>
          <p:cNvSpPr/>
          <p:nvPr/>
        </p:nvSpPr>
        <p:spPr>
          <a:xfrm rot="1556028">
            <a:off x="4119756" y="2256147"/>
            <a:ext cx="1403801" cy="3275988"/>
          </a:xfrm>
          <a:prstGeom prst="ellipse">
            <a:avLst/>
          </a:prstGeom>
          <a:noFill/>
          <a:ln w="76200">
            <a:solidFill>
              <a:srgbClr val="2DC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64350A77-6823-4A6F-8BC7-1C57E6EE5778}"/>
              </a:ext>
            </a:extLst>
          </p:cNvPr>
          <p:cNvSpPr txBox="1"/>
          <p:nvPr/>
        </p:nvSpPr>
        <p:spPr>
          <a:xfrm>
            <a:off x="8257456" y="2151994"/>
            <a:ext cx="3168351" cy="1323439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rgbClr val="92D050"/>
                </a:solidFill>
              </a:rPr>
              <a:t>The </a:t>
            </a:r>
            <a:r>
              <a:rPr lang="nb-NO" sz="2000" dirty="0" err="1">
                <a:solidFill>
                  <a:srgbClr val="92D050"/>
                </a:solidFill>
              </a:rPr>
              <a:t>project</a:t>
            </a:r>
            <a:r>
              <a:rPr lang="nb-NO" sz="2000" dirty="0">
                <a:solidFill>
                  <a:srgbClr val="92D050"/>
                </a:solidFill>
              </a:rPr>
              <a:t> has </a:t>
            </a:r>
            <a:r>
              <a:rPr lang="nb-NO" sz="2000" dirty="0" err="1">
                <a:solidFill>
                  <a:srgbClr val="92D050"/>
                </a:solidFill>
              </a:rPr>
              <a:t>shown</a:t>
            </a:r>
            <a:r>
              <a:rPr lang="nb-NO" sz="2000" dirty="0">
                <a:solidFill>
                  <a:srgbClr val="92D050"/>
                </a:solidFill>
              </a:rPr>
              <a:t> </a:t>
            </a:r>
            <a:r>
              <a:rPr lang="nb-NO" sz="2000" dirty="0" err="1">
                <a:solidFill>
                  <a:srgbClr val="92D050"/>
                </a:solidFill>
              </a:rPr>
              <a:t>good</a:t>
            </a:r>
            <a:r>
              <a:rPr lang="nb-NO" sz="2000" dirty="0">
                <a:solidFill>
                  <a:srgbClr val="92D050"/>
                </a:solidFill>
              </a:rPr>
              <a:t> </a:t>
            </a:r>
            <a:r>
              <a:rPr lang="nb-NO" sz="2000" dirty="0" err="1">
                <a:solidFill>
                  <a:srgbClr val="92D050"/>
                </a:solidFill>
              </a:rPr>
              <a:t>results</a:t>
            </a:r>
            <a:endParaRPr lang="nb-NO" sz="2000" dirty="0">
              <a:solidFill>
                <a:srgbClr val="92D050"/>
              </a:solidFill>
            </a:endParaRPr>
          </a:p>
          <a:p>
            <a:r>
              <a:rPr lang="nb-NO" sz="2000" dirty="0" err="1"/>
              <a:t>Covering</a:t>
            </a:r>
            <a:r>
              <a:rPr lang="nb-NO" sz="2000" dirty="0"/>
              <a:t> </a:t>
            </a:r>
            <a:r>
              <a:rPr lang="nb-NO" sz="2000" dirty="0" err="1"/>
              <a:t>engineering</a:t>
            </a:r>
            <a:r>
              <a:rPr lang="nb-NO" sz="2000" dirty="0"/>
              <a:t> and </a:t>
            </a:r>
            <a:r>
              <a:rPr lang="nb-NO" sz="2000" dirty="0" err="1"/>
              <a:t>building</a:t>
            </a:r>
            <a:r>
              <a:rPr lang="nb-NO" sz="2000" dirty="0"/>
              <a:t> </a:t>
            </a:r>
            <a:r>
              <a:rPr lang="nb-NO" sz="2000" dirty="0" err="1"/>
              <a:t>phase</a:t>
            </a:r>
            <a:endParaRPr lang="nb-NO" sz="2000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EEBCA86-72D9-4983-AFF8-32E617A6260C}"/>
              </a:ext>
            </a:extLst>
          </p:cNvPr>
          <p:cNvSpPr/>
          <p:nvPr/>
        </p:nvSpPr>
        <p:spPr>
          <a:xfrm rot="17174067">
            <a:off x="2605971" y="2626322"/>
            <a:ext cx="1403801" cy="3491839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F3B85D66-2835-47E2-B489-E6F1CF5CA385}"/>
              </a:ext>
            </a:extLst>
          </p:cNvPr>
          <p:cNvSpPr txBox="1"/>
          <p:nvPr/>
        </p:nvSpPr>
        <p:spPr>
          <a:xfrm>
            <a:off x="8257456" y="3772076"/>
            <a:ext cx="3168352" cy="1980318"/>
          </a:xfrm>
          <a:prstGeom prst="rect">
            <a:avLst/>
          </a:prstGeom>
          <a:noFill/>
          <a:ln w="76200">
            <a:solidFill>
              <a:srgbClr val="2DC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nb-NO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nb-NO" sz="2000" dirty="0">
                <a:solidFill>
                  <a:srgbClr val="FF0000"/>
                </a:solidFill>
              </a:rPr>
              <a:t>The </a:t>
            </a:r>
            <a:r>
              <a:rPr lang="nb-NO" sz="2000" dirty="0" err="1">
                <a:solidFill>
                  <a:srgbClr val="FF0000"/>
                </a:solidFill>
              </a:rPr>
              <a:t>project</a:t>
            </a:r>
            <a:r>
              <a:rPr lang="nb-NO" sz="2000" dirty="0">
                <a:solidFill>
                  <a:srgbClr val="FF0000"/>
                </a:solidFill>
              </a:rPr>
              <a:t> show </a:t>
            </a:r>
            <a:r>
              <a:rPr lang="nb-NO" sz="2000" dirty="0" err="1">
                <a:solidFill>
                  <a:srgbClr val="FF0000"/>
                </a:solidFill>
              </a:rPr>
              <a:t>that</a:t>
            </a:r>
            <a:r>
              <a:rPr lang="nb-NO" sz="2000" dirty="0">
                <a:solidFill>
                  <a:srgbClr val="FF0000"/>
                </a:solidFill>
              </a:rPr>
              <a:t> more </a:t>
            </a:r>
            <a:r>
              <a:rPr lang="nb-NO" sz="2000" dirty="0" err="1">
                <a:solidFill>
                  <a:srgbClr val="FF0000"/>
                </a:solidFill>
              </a:rPr>
              <a:t>work</a:t>
            </a:r>
            <a:r>
              <a:rPr lang="nb-NO" sz="2000" dirty="0">
                <a:solidFill>
                  <a:srgbClr val="FF0000"/>
                </a:solidFill>
              </a:rPr>
              <a:t> </a:t>
            </a:r>
            <a:r>
              <a:rPr lang="nb-NO" sz="2000" dirty="0" err="1">
                <a:solidFill>
                  <a:srgbClr val="FF0000"/>
                </a:solidFill>
              </a:rPr>
              <a:t>need</a:t>
            </a:r>
            <a:r>
              <a:rPr lang="nb-NO" sz="2000" dirty="0">
                <a:solidFill>
                  <a:srgbClr val="FF0000"/>
                </a:solidFill>
              </a:rPr>
              <a:t> to be done.</a:t>
            </a:r>
          </a:p>
          <a:p>
            <a:pPr algn="l"/>
            <a:r>
              <a:rPr lang="nb-NO" sz="2000" dirty="0">
                <a:solidFill>
                  <a:schemeClr val="tx1"/>
                </a:solidFill>
              </a:rPr>
              <a:t>Cover </a:t>
            </a:r>
            <a:r>
              <a:rPr lang="nb-NO" sz="2000" dirty="0" err="1">
                <a:solidFill>
                  <a:schemeClr val="tx1"/>
                </a:solidFill>
              </a:rPr>
              <a:t>national</a:t>
            </a:r>
            <a:r>
              <a:rPr lang="nb-NO" sz="2000" dirty="0">
                <a:solidFill>
                  <a:schemeClr val="tx1"/>
                </a:solidFill>
              </a:rPr>
              <a:t> geospatial </a:t>
            </a:r>
            <a:r>
              <a:rPr lang="nb-NO" sz="2000" dirty="0" err="1">
                <a:solidFill>
                  <a:schemeClr val="tx1"/>
                </a:solidFill>
              </a:rPr>
              <a:t>infrastrucure</a:t>
            </a:r>
            <a:r>
              <a:rPr lang="nb-NO" sz="2000" dirty="0">
                <a:solidFill>
                  <a:schemeClr val="tx1"/>
                </a:solidFill>
              </a:rPr>
              <a:t>, </a:t>
            </a:r>
            <a:r>
              <a:rPr lang="nb-NO" sz="2000" dirty="0" err="1">
                <a:solidFill>
                  <a:schemeClr val="tx1"/>
                </a:solidFill>
              </a:rPr>
              <a:t>operation</a:t>
            </a:r>
            <a:r>
              <a:rPr lang="nb-NO" sz="2000" dirty="0">
                <a:solidFill>
                  <a:schemeClr val="tx1"/>
                </a:solidFill>
              </a:rPr>
              <a:t> and </a:t>
            </a:r>
            <a:r>
              <a:rPr lang="nb-NO" sz="2000" dirty="0" err="1">
                <a:solidFill>
                  <a:schemeClr val="tx1"/>
                </a:solidFill>
              </a:rPr>
              <a:t>maintenance</a:t>
            </a:r>
            <a:r>
              <a:rPr lang="nb-NO" sz="2000" dirty="0">
                <a:solidFill>
                  <a:schemeClr val="tx1"/>
                </a:solidFill>
              </a:rPr>
              <a:t> </a:t>
            </a:r>
            <a:r>
              <a:rPr lang="nb-NO" sz="2000" dirty="0" err="1">
                <a:solidFill>
                  <a:schemeClr val="tx1"/>
                </a:solidFill>
              </a:rPr>
              <a:t>phase</a:t>
            </a:r>
            <a:endParaRPr lang="nb-NO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801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DA65FCE3-908F-4680-BDE9-70299FE09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b="1" dirty="0"/>
              <a:t>Functionality examples for Open Live Centre (BOLC)</a:t>
            </a:r>
            <a:r>
              <a:rPr lang="en-GB" sz="2400" dirty="0"/>
              <a:t>:</a:t>
            </a:r>
          </a:p>
          <a:p>
            <a:r>
              <a:rPr lang="en-GB" sz="2000" dirty="0"/>
              <a:t>Extract and present data from the BIM-server</a:t>
            </a:r>
          </a:p>
          <a:p>
            <a:r>
              <a:rPr lang="en-GB" sz="2000" dirty="0"/>
              <a:t>Harvest and publish data from different sources, like:</a:t>
            </a:r>
          </a:p>
          <a:p>
            <a:pPr lvl="1"/>
            <a:r>
              <a:rPr lang="en-GB" sz="2000" dirty="0"/>
              <a:t>Quantities</a:t>
            </a:r>
          </a:p>
          <a:p>
            <a:pPr lvl="1"/>
            <a:r>
              <a:rPr lang="en-GB" sz="2000" dirty="0"/>
              <a:t>Collisions and constructability</a:t>
            </a:r>
          </a:p>
          <a:p>
            <a:pPr lvl="1"/>
            <a:r>
              <a:rPr lang="en-GB" sz="2000" dirty="0"/>
              <a:t>Cost / Compensations</a:t>
            </a:r>
          </a:p>
          <a:p>
            <a:pPr lvl="1"/>
            <a:r>
              <a:rPr lang="en-GB" sz="2000" dirty="0"/>
              <a:t>Status / Progress</a:t>
            </a:r>
          </a:p>
          <a:p>
            <a:pPr lvl="1"/>
            <a:r>
              <a:rPr lang="en-GB" sz="2000" dirty="0"/>
              <a:t>Logistics</a:t>
            </a:r>
          </a:p>
          <a:p>
            <a:pPr lvl="1"/>
            <a:r>
              <a:rPr lang="en-GB" sz="2000" dirty="0"/>
              <a:t>RFID-sensors/ QR-code readings</a:t>
            </a:r>
          </a:p>
          <a:p>
            <a:pPr lvl="1"/>
            <a:r>
              <a:rPr lang="en-GB" sz="2000" dirty="0"/>
              <a:t>HR-data</a:t>
            </a:r>
          </a:p>
          <a:p>
            <a:pPr lvl="1"/>
            <a:r>
              <a:rPr lang="en-GB" sz="2000" dirty="0"/>
              <a:t>Environmental data</a:t>
            </a:r>
          </a:p>
          <a:p>
            <a:pPr lvl="1"/>
            <a:r>
              <a:rPr lang="en-GB" sz="2000" dirty="0"/>
              <a:t>Surveillance camera</a:t>
            </a:r>
          </a:p>
          <a:p>
            <a:pPr lvl="1"/>
            <a:r>
              <a:rPr lang="en-GB" sz="2000" dirty="0"/>
              <a:t>Visualisation / Animation</a:t>
            </a:r>
          </a:p>
          <a:p>
            <a:pPr lvl="1"/>
            <a:r>
              <a:rPr lang="en-GB" sz="2000" dirty="0"/>
              <a:t>Etc.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8288ADD8-A531-43A0-9F80-3AD1A41BBD1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06AC2BF-D24A-4EB7-9901-6BA93FB1C43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4326B896-BDE7-4950-A646-2A7E5BC2F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262" y="2492895"/>
            <a:ext cx="7000330" cy="39198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50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17027CB9-E1F9-417C-87B8-BC70B8BFBE0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06AC2BF-D24A-4EB7-9901-6BA93FB1C43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Picture 2">
            <a:hlinkClick r:id="rId2"/>
            <a:extLst>
              <a:ext uri="{FF2B5EF4-FFF2-40B4-BE49-F238E27FC236}">
                <a16:creationId xmlns:a16="http://schemas.microsoft.com/office/drawing/2014/main" id="{97134E72-A7CC-42BB-8B31-5666AB148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166" y="1449347"/>
            <a:ext cx="3491492" cy="4942349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43D88362-FD97-47E2-AE00-96F280B27460}"/>
              </a:ext>
            </a:extLst>
          </p:cNvPr>
          <p:cNvSpPr txBox="1"/>
          <p:nvPr/>
        </p:nvSpPr>
        <p:spPr>
          <a:xfrm>
            <a:off x="5654201" y="1468766"/>
            <a:ext cx="58747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Provides guidance for registration and condition monitoring of bridges;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Contains registration process descriptions and rules for bridge document management;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Provides a comprehensive list of definitions of bridge type, bridge part and bridge element classification.</a:t>
            </a:r>
          </a:p>
        </p:txBody>
      </p:sp>
    </p:spTree>
    <p:extLst>
      <p:ext uri="{BB962C8B-B14F-4D97-AF65-F5344CB8AC3E}">
        <p14:creationId xmlns:p14="http://schemas.microsoft.com/office/powerpoint/2010/main" val="268225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blank">
  <a:themeElements>
    <a:clrScheme name="SVV">
      <a:dk1>
        <a:sysClr val="windowText" lastClr="000000"/>
      </a:dk1>
      <a:lt1>
        <a:sysClr val="window" lastClr="FFFFFF"/>
      </a:lt1>
      <a:dk2>
        <a:srgbClr val="ED9300"/>
      </a:dk2>
      <a:lt2>
        <a:srgbClr val="E1E1E1"/>
      </a:lt2>
      <a:accent1>
        <a:srgbClr val="ED9300"/>
      </a:accent1>
      <a:accent2>
        <a:srgbClr val="3F505A"/>
      </a:accent2>
      <a:accent3>
        <a:srgbClr val="DADADA"/>
      </a:accent3>
      <a:accent4>
        <a:srgbClr val="58B02C"/>
      </a:accent4>
      <a:accent5>
        <a:srgbClr val="75450B"/>
      </a:accent5>
      <a:accent6>
        <a:srgbClr val="1F282D"/>
      </a:accent6>
      <a:hlink>
        <a:srgbClr val="0000FF"/>
      </a:hlink>
      <a:folHlink>
        <a:srgbClr val="800080"/>
      </a:folHlink>
    </a:clrScheme>
    <a:fontScheme name="Svv 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Vegvesen oransje">
      <a:srgbClr val="FF9600"/>
    </a:custClr>
    <a:custClr name="Vegvesen blå">
      <a:srgbClr val="008EC2"/>
    </a:custClr>
    <a:custClr name="Vegvesen grønn">
      <a:srgbClr val="5DB82E"/>
    </a:custClr>
  </a:custClrLst>
  <a:extLst>
    <a:ext uri="{05A4C25C-085E-4340-85A3-A5531E510DB2}">
      <thm15:themeFamily xmlns:thm15="http://schemas.microsoft.com/office/thememl/2012/main" name="Svv_powerpoint NORSK 16-9" id="{05BD5C66-80B5-497B-9878-847ABBAAD904}" vid="{38224FE1-5577-4D20-82D9-B3A97C55783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8585FCBD01E0458E28E0CE9D76A92B" ma:contentTypeVersion="13" ma:contentTypeDescription="Create a new document." ma:contentTypeScope="" ma:versionID="b389a712089eeca1b91b3389259eadfc">
  <xsd:schema xmlns:xsd="http://www.w3.org/2001/XMLSchema" xmlns:xs="http://www.w3.org/2001/XMLSchema" xmlns:p="http://schemas.microsoft.com/office/2006/metadata/properties" xmlns:ns1="http://schemas.microsoft.com/sharepoint/v3" xmlns:ns3="83361945-c9cf-40d8-b3d0-7ccef09789bb" xmlns:ns4="eea208ed-e7bf-4617-ad24-70cbe7a7a50a" targetNamespace="http://schemas.microsoft.com/office/2006/metadata/properties" ma:root="true" ma:fieldsID="ba880c06438a66bc3bd84a4fe121b443" ns1:_="" ns3:_="" ns4:_="">
    <xsd:import namespace="http://schemas.microsoft.com/sharepoint/v3"/>
    <xsd:import namespace="83361945-c9cf-40d8-b3d0-7ccef09789bb"/>
    <xsd:import namespace="eea208ed-e7bf-4617-ad24-70cbe7a7a50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1:_ip_UnifiedCompliancePolicyProperties" minOccurs="0"/>
                <xsd:element ref="ns1:_ip_UnifiedCompliancePolicyUIAction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361945-c9cf-40d8-b3d0-7ccef09789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a208ed-e7bf-4617-ad24-70cbe7a7a50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DC620C9B-D9C5-44EE-814F-EB7B2F9D17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3361945-c9cf-40d8-b3d0-7ccef09789bb"/>
    <ds:schemaRef ds:uri="eea208ed-e7bf-4617-ad24-70cbe7a7a5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D68512C-88FA-4B10-A81C-23FEF47DABF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24957AE-7F45-456A-A742-5FA6CC2686A3}">
  <ds:schemaRefs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eea208ed-e7bf-4617-ad24-70cbe7a7a50a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83361945-c9cf-40d8-b3d0-7ccef09789bb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Svv_powerpoint NORSK 16-9</Template>
  <TotalTime>20353</TotalTime>
  <Words>645</Words>
  <Application>Microsoft Office PowerPoint</Application>
  <PresentationFormat>Bredbild</PresentationFormat>
  <Paragraphs>152</Paragraphs>
  <Slides>20</Slides>
  <Notes>2</Notes>
  <HiddenSlides>0</HiddenSlides>
  <MMClips>2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20</vt:i4>
      </vt:variant>
    </vt:vector>
  </HeadingPairs>
  <TitlesOfParts>
    <vt:vector size="24" baseType="lpstr">
      <vt:lpstr>Arial</vt:lpstr>
      <vt:lpstr>Calibri</vt:lpstr>
      <vt:lpstr>Wingdings</vt:lpstr>
      <vt:lpstr>blank</vt:lpstr>
      <vt:lpstr>PowerPoint-presentation</vt:lpstr>
      <vt:lpstr>PowerPoint-presentation</vt:lpstr>
      <vt:lpstr>PowerPoint-presentation</vt:lpstr>
      <vt:lpstr>Norwegian Road Authority responsibility</vt:lpstr>
      <vt:lpstr>Standardization framework in Norwegian Road Authority</vt:lpstr>
      <vt:lpstr>Norwegian Road Authority – standardization activities SW/LD</vt:lpstr>
      <vt:lpstr>How do the project contribute to standardization framework in Norwegian Road Authority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Statens vegvesen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Gaute Larsen</dc:creator>
  <cp:lastModifiedBy>Lars Wikström</cp:lastModifiedBy>
  <cp:revision>282</cp:revision>
  <cp:lastPrinted>2019-12-19T06:56:14Z</cp:lastPrinted>
  <dcterms:created xsi:type="dcterms:W3CDTF">2019-11-19T11:34:26Z</dcterms:created>
  <dcterms:modified xsi:type="dcterms:W3CDTF">2020-06-18T12:13:24Z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5fbf486-f09d-4a86-8810-b4add863c98a_Enabled">
    <vt:lpwstr>True</vt:lpwstr>
  </property>
  <property fmtid="{D5CDD505-2E9C-101B-9397-08002B2CF9AE}" pid="3" name="MSIP_Label_e5fbf486-f09d-4a86-8810-b4add863c98a_SiteId">
    <vt:lpwstr>38856954-ed55-49f7-8bdd-738ffbbfd390</vt:lpwstr>
  </property>
  <property fmtid="{D5CDD505-2E9C-101B-9397-08002B2CF9AE}" pid="4" name="MSIP_Label_e5fbf486-f09d-4a86-8810-b4add863c98a_Owner">
    <vt:lpwstr>gaular@vegvesen.no</vt:lpwstr>
  </property>
  <property fmtid="{D5CDD505-2E9C-101B-9397-08002B2CF9AE}" pid="5" name="MSIP_Label_e5fbf486-f09d-4a86-8810-b4add863c98a_SetDate">
    <vt:lpwstr>2019-03-13T11:56:31.2654023Z</vt:lpwstr>
  </property>
  <property fmtid="{D5CDD505-2E9C-101B-9397-08002B2CF9AE}" pid="6" name="MSIP_Label_e5fbf486-f09d-4a86-8810-b4add863c98a_Name">
    <vt:lpwstr>Public</vt:lpwstr>
  </property>
  <property fmtid="{D5CDD505-2E9C-101B-9397-08002B2CF9AE}" pid="7" name="MSIP_Label_e5fbf486-f09d-4a86-8810-b4add863c98a_Application">
    <vt:lpwstr>Microsoft Azure Information Protection</vt:lpwstr>
  </property>
  <property fmtid="{D5CDD505-2E9C-101B-9397-08002B2CF9AE}" pid="8" name="MSIP_Label_e5fbf486-f09d-4a86-8810-b4add863c98a_Extended_MSFT_Method">
    <vt:lpwstr>Manual</vt:lpwstr>
  </property>
  <property fmtid="{D5CDD505-2E9C-101B-9397-08002B2CF9AE}" pid="9" name="Sensitivity">
    <vt:lpwstr>Public</vt:lpwstr>
  </property>
  <property fmtid="{D5CDD505-2E9C-101B-9397-08002B2CF9AE}" pid="10" name="ContentTypeId">
    <vt:lpwstr>0x010100FF8585FCBD01E0458E28E0CE9D76A92B</vt:lpwstr>
  </property>
</Properties>
</file>